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50"/>
  </p:notesMasterIdLst>
  <p:sldIdLst>
    <p:sldId id="340" r:id="rId5"/>
    <p:sldId id="259" r:id="rId6"/>
    <p:sldId id="341" r:id="rId7"/>
    <p:sldId id="342" r:id="rId8"/>
    <p:sldId id="343" r:id="rId9"/>
    <p:sldId id="349" r:id="rId10"/>
    <p:sldId id="351" r:id="rId11"/>
    <p:sldId id="352" r:id="rId12"/>
    <p:sldId id="344" r:id="rId13"/>
    <p:sldId id="346" r:id="rId14"/>
    <p:sldId id="345" r:id="rId15"/>
    <p:sldId id="347" r:id="rId16"/>
    <p:sldId id="348" r:id="rId17"/>
    <p:sldId id="353" r:id="rId18"/>
    <p:sldId id="354" r:id="rId19"/>
    <p:sldId id="355" r:id="rId20"/>
    <p:sldId id="356" r:id="rId21"/>
    <p:sldId id="357" r:id="rId22"/>
    <p:sldId id="360" r:id="rId23"/>
    <p:sldId id="361" r:id="rId24"/>
    <p:sldId id="362" r:id="rId25"/>
    <p:sldId id="363" r:id="rId26"/>
    <p:sldId id="384" r:id="rId27"/>
    <p:sldId id="383" r:id="rId28"/>
    <p:sldId id="385" r:id="rId29"/>
    <p:sldId id="364" r:id="rId30"/>
    <p:sldId id="365" r:id="rId31"/>
    <p:sldId id="366" r:id="rId32"/>
    <p:sldId id="387" r:id="rId33"/>
    <p:sldId id="386" r:id="rId34"/>
    <p:sldId id="367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9" r:id="rId45"/>
    <p:sldId id="380" r:id="rId46"/>
    <p:sldId id="381" r:id="rId47"/>
    <p:sldId id="382" r:id="rId48"/>
    <p:sldId id="378" r:id="rId49"/>
  </p:sldIdLst>
  <p:sldSz cx="9144000" cy="5143500" type="screen16x9"/>
  <p:notesSz cx="6858000" cy="9144000"/>
  <p:embeddedFontLst>
    <p:embeddedFont>
      <p:font typeface="Livvic" pitchFamily="2" charset="0"/>
      <p:regular r:id="rId51"/>
      <p:bold r:id="rId52"/>
      <p:italic r:id="rId53"/>
      <p:boldItalic r:id="rId54"/>
    </p:embeddedFont>
    <p:embeddedFont>
      <p:font typeface="Livvic Light" pitchFamily="2" charset="0"/>
      <p:regular r:id="rId55"/>
      <p:bold r:id="rId56"/>
      <p:italic r:id="rId57"/>
      <p:boldItalic r:id="rId58"/>
    </p:embeddedFont>
    <p:embeddedFont>
      <p:font typeface="Redressed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F78F1-FBAF-457F-86D9-354F56B396AD}" v="888" dt="2025-07-24T11:01:48.959"/>
    <p1510:client id="{2756CBD9-706F-4709-AFA7-A444DEC38E59}" v="2568" dt="2025-07-25T01:31:41.439"/>
  </p1510:revLst>
</p1510:revInfo>
</file>

<file path=ppt/tableStyles.xml><?xml version="1.0" encoding="utf-8"?>
<a:tblStyleLst xmlns:a="http://schemas.openxmlformats.org/drawingml/2006/main" def="{362DAB19-7682-4E7A-98F4-9A42130B1AC9}">
  <a:tblStyle styleId="{362DAB19-7682-4E7A-98F4-9A42130B1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60"/>
  </p:normalViewPr>
  <p:slideViewPr>
    <p:cSldViewPr snapToGrid="0">
      <p:cViewPr>
        <p:scale>
          <a:sx n="100" d="100"/>
          <a:sy n="100" d="100"/>
        </p:scale>
        <p:origin x="209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ogo\Desktop\multiTimelin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multiTimeline!$B$1</c:f>
              <c:strCache>
                <c:ptCount val="1"/>
                <c:pt idx="0">
                  <c:v>Cross Industry Standard Process for Data Mining: (A nível mundial)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multiTimeline!$A$2:$A$258</c:f>
              <c:numCache>
                <c:formatCode>m/d/yyyy</c:formatCode>
                <c:ptCount val="257"/>
                <c:pt idx="0">
                  <c:v>37987</c:v>
                </c:pt>
                <c:pt idx="1">
                  <c:v>38018</c:v>
                </c:pt>
                <c:pt idx="2">
                  <c:v>38047</c:v>
                </c:pt>
                <c:pt idx="3">
                  <c:v>38078</c:v>
                </c:pt>
                <c:pt idx="4">
                  <c:v>38108</c:v>
                </c:pt>
                <c:pt idx="5">
                  <c:v>38139</c:v>
                </c:pt>
                <c:pt idx="6">
                  <c:v>38169</c:v>
                </c:pt>
                <c:pt idx="7">
                  <c:v>38200</c:v>
                </c:pt>
                <c:pt idx="8">
                  <c:v>38231</c:v>
                </c:pt>
                <c:pt idx="9">
                  <c:v>38261</c:v>
                </c:pt>
                <c:pt idx="10">
                  <c:v>38292</c:v>
                </c:pt>
                <c:pt idx="11">
                  <c:v>38322</c:v>
                </c:pt>
                <c:pt idx="12">
                  <c:v>38353</c:v>
                </c:pt>
                <c:pt idx="13">
                  <c:v>38384</c:v>
                </c:pt>
                <c:pt idx="14">
                  <c:v>38412</c:v>
                </c:pt>
                <c:pt idx="15">
                  <c:v>38443</c:v>
                </c:pt>
                <c:pt idx="16">
                  <c:v>38473</c:v>
                </c:pt>
                <c:pt idx="17">
                  <c:v>38504</c:v>
                </c:pt>
                <c:pt idx="18">
                  <c:v>38534</c:v>
                </c:pt>
                <c:pt idx="19">
                  <c:v>38565</c:v>
                </c:pt>
                <c:pt idx="20">
                  <c:v>38596</c:v>
                </c:pt>
                <c:pt idx="21">
                  <c:v>38626</c:v>
                </c:pt>
                <c:pt idx="22">
                  <c:v>38657</c:v>
                </c:pt>
                <c:pt idx="23">
                  <c:v>38687</c:v>
                </c:pt>
                <c:pt idx="24">
                  <c:v>38718</c:v>
                </c:pt>
                <c:pt idx="25">
                  <c:v>38749</c:v>
                </c:pt>
                <c:pt idx="26">
                  <c:v>38777</c:v>
                </c:pt>
                <c:pt idx="27">
                  <c:v>38808</c:v>
                </c:pt>
                <c:pt idx="28">
                  <c:v>38838</c:v>
                </c:pt>
                <c:pt idx="29">
                  <c:v>38869</c:v>
                </c:pt>
                <c:pt idx="30">
                  <c:v>38899</c:v>
                </c:pt>
                <c:pt idx="31">
                  <c:v>38930</c:v>
                </c:pt>
                <c:pt idx="32">
                  <c:v>38961</c:v>
                </c:pt>
                <c:pt idx="33">
                  <c:v>38991</c:v>
                </c:pt>
                <c:pt idx="34">
                  <c:v>39022</c:v>
                </c:pt>
                <c:pt idx="35">
                  <c:v>39052</c:v>
                </c:pt>
                <c:pt idx="36">
                  <c:v>39083</c:v>
                </c:pt>
                <c:pt idx="37">
                  <c:v>39114</c:v>
                </c:pt>
                <c:pt idx="38">
                  <c:v>39142</c:v>
                </c:pt>
                <c:pt idx="39">
                  <c:v>39173</c:v>
                </c:pt>
                <c:pt idx="40">
                  <c:v>39203</c:v>
                </c:pt>
                <c:pt idx="41">
                  <c:v>39234</c:v>
                </c:pt>
                <c:pt idx="42">
                  <c:v>39264</c:v>
                </c:pt>
                <c:pt idx="43">
                  <c:v>39295</c:v>
                </c:pt>
                <c:pt idx="44">
                  <c:v>39326</c:v>
                </c:pt>
                <c:pt idx="45">
                  <c:v>39356</c:v>
                </c:pt>
                <c:pt idx="46">
                  <c:v>39387</c:v>
                </c:pt>
                <c:pt idx="47">
                  <c:v>39417</c:v>
                </c:pt>
                <c:pt idx="48">
                  <c:v>39448</c:v>
                </c:pt>
                <c:pt idx="49">
                  <c:v>39479</c:v>
                </c:pt>
                <c:pt idx="50">
                  <c:v>39508</c:v>
                </c:pt>
                <c:pt idx="51">
                  <c:v>39539</c:v>
                </c:pt>
                <c:pt idx="52">
                  <c:v>39569</c:v>
                </c:pt>
                <c:pt idx="53">
                  <c:v>39600</c:v>
                </c:pt>
                <c:pt idx="54">
                  <c:v>39630</c:v>
                </c:pt>
                <c:pt idx="55">
                  <c:v>39661</c:v>
                </c:pt>
                <c:pt idx="56">
                  <c:v>39692</c:v>
                </c:pt>
                <c:pt idx="57">
                  <c:v>39722</c:v>
                </c:pt>
                <c:pt idx="58">
                  <c:v>39753</c:v>
                </c:pt>
                <c:pt idx="59">
                  <c:v>39783</c:v>
                </c:pt>
                <c:pt idx="60">
                  <c:v>39814</c:v>
                </c:pt>
                <c:pt idx="61">
                  <c:v>39845</c:v>
                </c:pt>
                <c:pt idx="62">
                  <c:v>39873</c:v>
                </c:pt>
                <c:pt idx="63">
                  <c:v>39904</c:v>
                </c:pt>
                <c:pt idx="64">
                  <c:v>39934</c:v>
                </c:pt>
                <c:pt idx="65">
                  <c:v>39965</c:v>
                </c:pt>
                <c:pt idx="66">
                  <c:v>39995</c:v>
                </c:pt>
                <c:pt idx="67">
                  <c:v>40026</c:v>
                </c:pt>
                <c:pt idx="68">
                  <c:v>40057</c:v>
                </c:pt>
                <c:pt idx="69">
                  <c:v>40087</c:v>
                </c:pt>
                <c:pt idx="70">
                  <c:v>40118</c:v>
                </c:pt>
                <c:pt idx="71">
                  <c:v>40148</c:v>
                </c:pt>
                <c:pt idx="72">
                  <c:v>40179</c:v>
                </c:pt>
                <c:pt idx="73">
                  <c:v>40210</c:v>
                </c:pt>
                <c:pt idx="74">
                  <c:v>40238</c:v>
                </c:pt>
                <c:pt idx="75">
                  <c:v>40269</c:v>
                </c:pt>
                <c:pt idx="76">
                  <c:v>40299</c:v>
                </c:pt>
                <c:pt idx="77">
                  <c:v>40330</c:v>
                </c:pt>
                <c:pt idx="78">
                  <c:v>40360</c:v>
                </c:pt>
                <c:pt idx="79">
                  <c:v>40391</c:v>
                </c:pt>
                <c:pt idx="80">
                  <c:v>40422</c:v>
                </c:pt>
                <c:pt idx="81">
                  <c:v>40452</c:v>
                </c:pt>
                <c:pt idx="82">
                  <c:v>40483</c:v>
                </c:pt>
                <c:pt idx="83">
                  <c:v>40513</c:v>
                </c:pt>
                <c:pt idx="84">
                  <c:v>40544</c:v>
                </c:pt>
                <c:pt idx="85">
                  <c:v>40575</c:v>
                </c:pt>
                <c:pt idx="86">
                  <c:v>40603</c:v>
                </c:pt>
                <c:pt idx="87">
                  <c:v>40634</c:v>
                </c:pt>
                <c:pt idx="88">
                  <c:v>40664</c:v>
                </c:pt>
                <c:pt idx="89">
                  <c:v>40695</c:v>
                </c:pt>
                <c:pt idx="90">
                  <c:v>40725</c:v>
                </c:pt>
                <c:pt idx="91">
                  <c:v>40756</c:v>
                </c:pt>
                <c:pt idx="92">
                  <c:v>40787</c:v>
                </c:pt>
                <c:pt idx="93">
                  <c:v>40817</c:v>
                </c:pt>
                <c:pt idx="94">
                  <c:v>40848</c:v>
                </c:pt>
                <c:pt idx="95">
                  <c:v>40878</c:v>
                </c:pt>
                <c:pt idx="96">
                  <c:v>40909</c:v>
                </c:pt>
                <c:pt idx="97">
                  <c:v>40940</c:v>
                </c:pt>
                <c:pt idx="98">
                  <c:v>40969</c:v>
                </c:pt>
                <c:pt idx="99">
                  <c:v>41000</c:v>
                </c:pt>
                <c:pt idx="100">
                  <c:v>41030</c:v>
                </c:pt>
                <c:pt idx="101">
                  <c:v>41061</c:v>
                </c:pt>
                <c:pt idx="102">
                  <c:v>41091</c:v>
                </c:pt>
                <c:pt idx="103">
                  <c:v>41122</c:v>
                </c:pt>
                <c:pt idx="104">
                  <c:v>41153</c:v>
                </c:pt>
                <c:pt idx="105">
                  <c:v>41183</c:v>
                </c:pt>
                <c:pt idx="106">
                  <c:v>41214</c:v>
                </c:pt>
                <c:pt idx="107">
                  <c:v>41244</c:v>
                </c:pt>
                <c:pt idx="108">
                  <c:v>41275</c:v>
                </c:pt>
                <c:pt idx="109">
                  <c:v>41306</c:v>
                </c:pt>
                <c:pt idx="110">
                  <c:v>41334</c:v>
                </c:pt>
                <c:pt idx="111">
                  <c:v>41365</c:v>
                </c:pt>
                <c:pt idx="112">
                  <c:v>41395</c:v>
                </c:pt>
                <c:pt idx="113">
                  <c:v>41426</c:v>
                </c:pt>
                <c:pt idx="114">
                  <c:v>41456</c:v>
                </c:pt>
                <c:pt idx="115">
                  <c:v>41487</c:v>
                </c:pt>
                <c:pt idx="116">
                  <c:v>41518</c:v>
                </c:pt>
                <c:pt idx="117">
                  <c:v>41548</c:v>
                </c:pt>
                <c:pt idx="118">
                  <c:v>41579</c:v>
                </c:pt>
                <c:pt idx="119">
                  <c:v>41609</c:v>
                </c:pt>
                <c:pt idx="120">
                  <c:v>41640</c:v>
                </c:pt>
                <c:pt idx="121">
                  <c:v>41671</c:v>
                </c:pt>
                <c:pt idx="122">
                  <c:v>41699</c:v>
                </c:pt>
                <c:pt idx="123">
                  <c:v>41730</c:v>
                </c:pt>
                <c:pt idx="124">
                  <c:v>41760</c:v>
                </c:pt>
                <c:pt idx="125">
                  <c:v>41791</c:v>
                </c:pt>
                <c:pt idx="126">
                  <c:v>41821</c:v>
                </c:pt>
                <c:pt idx="127">
                  <c:v>41852</c:v>
                </c:pt>
                <c:pt idx="128">
                  <c:v>41883</c:v>
                </c:pt>
                <c:pt idx="129">
                  <c:v>41913</c:v>
                </c:pt>
                <c:pt idx="130">
                  <c:v>41944</c:v>
                </c:pt>
                <c:pt idx="131">
                  <c:v>41974</c:v>
                </c:pt>
                <c:pt idx="132">
                  <c:v>42005</c:v>
                </c:pt>
                <c:pt idx="133">
                  <c:v>42036</c:v>
                </c:pt>
                <c:pt idx="134">
                  <c:v>42064</c:v>
                </c:pt>
                <c:pt idx="135">
                  <c:v>42095</c:v>
                </c:pt>
                <c:pt idx="136">
                  <c:v>42125</c:v>
                </c:pt>
                <c:pt idx="137">
                  <c:v>42156</c:v>
                </c:pt>
                <c:pt idx="138">
                  <c:v>42186</c:v>
                </c:pt>
                <c:pt idx="139">
                  <c:v>42217</c:v>
                </c:pt>
                <c:pt idx="140">
                  <c:v>42248</c:v>
                </c:pt>
                <c:pt idx="141">
                  <c:v>42278</c:v>
                </c:pt>
                <c:pt idx="142">
                  <c:v>42309</c:v>
                </c:pt>
                <c:pt idx="143">
                  <c:v>42339</c:v>
                </c:pt>
                <c:pt idx="144">
                  <c:v>42370</c:v>
                </c:pt>
                <c:pt idx="145">
                  <c:v>42401</c:v>
                </c:pt>
                <c:pt idx="146">
                  <c:v>42430</c:v>
                </c:pt>
                <c:pt idx="147">
                  <c:v>42461</c:v>
                </c:pt>
                <c:pt idx="148">
                  <c:v>42491</c:v>
                </c:pt>
                <c:pt idx="149">
                  <c:v>42522</c:v>
                </c:pt>
                <c:pt idx="150">
                  <c:v>42552</c:v>
                </c:pt>
                <c:pt idx="151">
                  <c:v>42583</c:v>
                </c:pt>
                <c:pt idx="152">
                  <c:v>42614</c:v>
                </c:pt>
                <c:pt idx="153">
                  <c:v>42644</c:v>
                </c:pt>
                <c:pt idx="154">
                  <c:v>42675</c:v>
                </c:pt>
                <c:pt idx="155">
                  <c:v>42705</c:v>
                </c:pt>
                <c:pt idx="156">
                  <c:v>42736</c:v>
                </c:pt>
                <c:pt idx="157">
                  <c:v>42767</c:v>
                </c:pt>
                <c:pt idx="158">
                  <c:v>42795</c:v>
                </c:pt>
                <c:pt idx="159">
                  <c:v>42826</c:v>
                </c:pt>
                <c:pt idx="160">
                  <c:v>42856</c:v>
                </c:pt>
                <c:pt idx="161">
                  <c:v>42887</c:v>
                </c:pt>
                <c:pt idx="162">
                  <c:v>42917</c:v>
                </c:pt>
                <c:pt idx="163">
                  <c:v>42948</c:v>
                </c:pt>
                <c:pt idx="164">
                  <c:v>42979</c:v>
                </c:pt>
                <c:pt idx="165">
                  <c:v>43009</c:v>
                </c:pt>
                <c:pt idx="166">
                  <c:v>43040</c:v>
                </c:pt>
                <c:pt idx="167">
                  <c:v>43070</c:v>
                </c:pt>
                <c:pt idx="168">
                  <c:v>43101</c:v>
                </c:pt>
                <c:pt idx="169">
                  <c:v>43132</c:v>
                </c:pt>
                <c:pt idx="170">
                  <c:v>43160</c:v>
                </c:pt>
                <c:pt idx="171">
                  <c:v>43191</c:v>
                </c:pt>
                <c:pt idx="172">
                  <c:v>43221</c:v>
                </c:pt>
                <c:pt idx="173">
                  <c:v>43252</c:v>
                </c:pt>
                <c:pt idx="174">
                  <c:v>43282</c:v>
                </c:pt>
                <c:pt idx="175">
                  <c:v>43313</c:v>
                </c:pt>
                <c:pt idx="176">
                  <c:v>43344</c:v>
                </c:pt>
                <c:pt idx="177">
                  <c:v>43374</c:v>
                </c:pt>
                <c:pt idx="178">
                  <c:v>43405</c:v>
                </c:pt>
                <c:pt idx="179">
                  <c:v>43435</c:v>
                </c:pt>
                <c:pt idx="180">
                  <c:v>43466</c:v>
                </c:pt>
                <c:pt idx="181">
                  <c:v>43497</c:v>
                </c:pt>
                <c:pt idx="182">
                  <c:v>43525</c:v>
                </c:pt>
                <c:pt idx="183">
                  <c:v>43556</c:v>
                </c:pt>
                <c:pt idx="184">
                  <c:v>43586</c:v>
                </c:pt>
                <c:pt idx="185">
                  <c:v>43617</c:v>
                </c:pt>
                <c:pt idx="186">
                  <c:v>43647</c:v>
                </c:pt>
                <c:pt idx="187">
                  <c:v>43678</c:v>
                </c:pt>
                <c:pt idx="188">
                  <c:v>43709</c:v>
                </c:pt>
                <c:pt idx="189">
                  <c:v>43739</c:v>
                </c:pt>
                <c:pt idx="190">
                  <c:v>43770</c:v>
                </c:pt>
                <c:pt idx="191">
                  <c:v>43800</c:v>
                </c:pt>
                <c:pt idx="192">
                  <c:v>43831</c:v>
                </c:pt>
                <c:pt idx="193">
                  <c:v>43862</c:v>
                </c:pt>
                <c:pt idx="194">
                  <c:v>43891</c:v>
                </c:pt>
                <c:pt idx="195">
                  <c:v>43922</c:v>
                </c:pt>
                <c:pt idx="196">
                  <c:v>43952</c:v>
                </c:pt>
                <c:pt idx="197">
                  <c:v>43983</c:v>
                </c:pt>
                <c:pt idx="198">
                  <c:v>44013</c:v>
                </c:pt>
                <c:pt idx="199">
                  <c:v>44044</c:v>
                </c:pt>
                <c:pt idx="200">
                  <c:v>44075</c:v>
                </c:pt>
                <c:pt idx="201">
                  <c:v>44105</c:v>
                </c:pt>
                <c:pt idx="202">
                  <c:v>44136</c:v>
                </c:pt>
                <c:pt idx="203">
                  <c:v>44166</c:v>
                </c:pt>
                <c:pt idx="204">
                  <c:v>44197</c:v>
                </c:pt>
                <c:pt idx="205">
                  <c:v>44228</c:v>
                </c:pt>
                <c:pt idx="206">
                  <c:v>44256</c:v>
                </c:pt>
                <c:pt idx="207">
                  <c:v>44287</c:v>
                </c:pt>
                <c:pt idx="208">
                  <c:v>44317</c:v>
                </c:pt>
                <c:pt idx="209">
                  <c:v>44348</c:v>
                </c:pt>
                <c:pt idx="210">
                  <c:v>44378</c:v>
                </c:pt>
                <c:pt idx="211">
                  <c:v>44409</c:v>
                </c:pt>
                <c:pt idx="212">
                  <c:v>44440</c:v>
                </c:pt>
                <c:pt idx="213">
                  <c:v>44470</c:v>
                </c:pt>
                <c:pt idx="214">
                  <c:v>44501</c:v>
                </c:pt>
                <c:pt idx="215">
                  <c:v>44531</c:v>
                </c:pt>
                <c:pt idx="216">
                  <c:v>44562</c:v>
                </c:pt>
                <c:pt idx="217">
                  <c:v>44593</c:v>
                </c:pt>
                <c:pt idx="218">
                  <c:v>44621</c:v>
                </c:pt>
                <c:pt idx="219">
                  <c:v>44652</c:v>
                </c:pt>
                <c:pt idx="220">
                  <c:v>44682</c:v>
                </c:pt>
                <c:pt idx="221">
                  <c:v>44713</c:v>
                </c:pt>
                <c:pt idx="222">
                  <c:v>44743</c:v>
                </c:pt>
                <c:pt idx="223">
                  <c:v>44774</c:v>
                </c:pt>
                <c:pt idx="224">
                  <c:v>44805</c:v>
                </c:pt>
                <c:pt idx="225">
                  <c:v>44835</c:v>
                </c:pt>
                <c:pt idx="226">
                  <c:v>44866</c:v>
                </c:pt>
                <c:pt idx="227">
                  <c:v>44896</c:v>
                </c:pt>
                <c:pt idx="228">
                  <c:v>44927</c:v>
                </c:pt>
                <c:pt idx="229">
                  <c:v>44958</c:v>
                </c:pt>
                <c:pt idx="230">
                  <c:v>44986</c:v>
                </c:pt>
                <c:pt idx="231">
                  <c:v>45017</c:v>
                </c:pt>
                <c:pt idx="232">
                  <c:v>45047</c:v>
                </c:pt>
                <c:pt idx="233">
                  <c:v>45078</c:v>
                </c:pt>
                <c:pt idx="234">
                  <c:v>45108</c:v>
                </c:pt>
                <c:pt idx="235">
                  <c:v>45139</c:v>
                </c:pt>
                <c:pt idx="236">
                  <c:v>45170</c:v>
                </c:pt>
                <c:pt idx="237">
                  <c:v>45200</c:v>
                </c:pt>
                <c:pt idx="238">
                  <c:v>45231</c:v>
                </c:pt>
                <c:pt idx="239">
                  <c:v>45261</c:v>
                </c:pt>
                <c:pt idx="240">
                  <c:v>45292</c:v>
                </c:pt>
                <c:pt idx="241">
                  <c:v>45323</c:v>
                </c:pt>
                <c:pt idx="242">
                  <c:v>45352</c:v>
                </c:pt>
                <c:pt idx="243">
                  <c:v>45383</c:v>
                </c:pt>
                <c:pt idx="244">
                  <c:v>45413</c:v>
                </c:pt>
                <c:pt idx="245">
                  <c:v>45444</c:v>
                </c:pt>
                <c:pt idx="246">
                  <c:v>45474</c:v>
                </c:pt>
                <c:pt idx="247">
                  <c:v>45505</c:v>
                </c:pt>
                <c:pt idx="248">
                  <c:v>45536</c:v>
                </c:pt>
                <c:pt idx="249">
                  <c:v>45566</c:v>
                </c:pt>
                <c:pt idx="250">
                  <c:v>45597</c:v>
                </c:pt>
                <c:pt idx="251">
                  <c:v>45627</c:v>
                </c:pt>
                <c:pt idx="252">
                  <c:v>45658</c:v>
                </c:pt>
                <c:pt idx="253">
                  <c:v>45689</c:v>
                </c:pt>
                <c:pt idx="254">
                  <c:v>45717</c:v>
                </c:pt>
                <c:pt idx="255">
                  <c:v>45748</c:v>
                </c:pt>
                <c:pt idx="256">
                  <c:v>45778</c:v>
                </c:pt>
              </c:numCache>
            </c:numRef>
          </c:cat>
          <c:val>
            <c:numRef>
              <c:f>multiTimeline!$B$2:$B$258</c:f>
              <c:numCache>
                <c:formatCode>General</c:formatCode>
                <c:ptCount val="2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45</c:v>
                </c:pt>
                <c:pt idx="21">
                  <c:v>0</c:v>
                </c:pt>
                <c:pt idx="22">
                  <c:v>56</c:v>
                </c:pt>
                <c:pt idx="23">
                  <c:v>41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29</c:v>
                </c:pt>
                <c:pt idx="28">
                  <c:v>38</c:v>
                </c:pt>
                <c:pt idx="29">
                  <c:v>37</c:v>
                </c:pt>
                <c:pt idx="30">
                  <c:v>0</c:v>
                </c:pt>
                <c:pt idx="31">
                  <c:v>35</c:v>
                </c:pt>
                <c:pt idx="32">
                  <c:v>50</c:v>
                </c:pt>
                <c:pt idx="33">
                  <c:v>33</c:v>
                </c:pt>
                <c:pt idx="34">
                  <c:v>32</c:v>
                </c:pt>
                <c:pt idx="35">
                  <c:v>29</c:v>
                </c:pt>
                <c:pt idx="36">
                  <c:v>26</c:v>
                </c:pt>
                <c:pt idx="37">
                  <c:v>26</c:v>
                </c:pt>
                <c:pt idx="38">
                  <c:v>23</c:v>
                </c:pt>
                <c:pt idx="39">
                  <c:v>22</c:v>
                </c:pt>
                <c:pt idx="40">
                  <c:v>24</c:v>
                </c:pt>
                <c:pt idx="41">
                  <c:v>0</c:v>
                </c:pt>
                <c:pt idx="42">
                  <c:v>19</c:v>
                </c:pt>
                <c:pt idx="43">
                  <c:v>16</c:v>
                </c:pt>
                <c:pt idx="44">
                  <c:v>15</c:v>
                </c:pt>
                <c:pt idx="45">
                  <c:v>34</c:v>
                </c:pt>
                <c:pt idx="46">
                  <c:v>29</c:v>
                </c:pt>
                <c:pt idx="47">
                  <c:v>0</c:v>
                </c:pt>
                <c:pt idx="48">
                  <c:v>21</c:v>
                </c:pt>
                <c:pt idx="49">
                  <c:v>32</c:v>
                </c:pt>
                <c:pt idx="50">
                  <c:v>16</c:v>
                </c:pt>
                <c:pt idx="51">
                  <c:v>22</c:v>
                </c:pt>
                <c:pt idx="52">
                  <c:v>23</c:v>
                </c:pt>
                <c:pt idx="53">
                  <c:v>14</c:v>
                </c:pt>
                <c:pt idx="54">
                  <c:v>18</c:v>
                </c:pt>
                <c:pt idx="55">
                  <c:v>12</c:v>
                </c:pt>
                <c:pt idx="56">
                  <c:v>16</c:v>
                </c:pt>
                <c:pt idx="57">
                  <c:v>18</c:v>
                </c:pt>
                <c:pt idx="58">
                  <c:v>19</c:v>
                </c:pt>
                <c:pt idx="59">
                  <c:v>23</c:v>
                </c:pt>
                <c:pt idx="60">
                  <c:v>14</c:v>
                </c:pt>
                <c:pt idx="61">
                  <c:v>11</c:v>
                </c:pt>
                <c:pt idx="62">
                  <c:v>18</c:v>
                </c:pt>
                <c:pt idx="63">
                  <c:v>25</c:v>
                </c:pt>
                <c:pt idx="64">
                  <c:v>12</c:v>
                </c:pt>
                <c:pt idx="65">
                  <c:v>21</c:v>
                </c:pt>
                <c:pt idx="66">
                  <c:v>11</c:v>
                </c:pt>
                <c:pt idx="67">
                  <c:v>16</c:v>
                </c:pt>
                <c:pt idx="68">
                  <c:v>16</c:v>
                </c:pt>
                <c:pt idx="69">
                  <c:v>12</c:v>
                </c:pt>
                <c:pt idx="70">
                  <c:v>13</c:v>
                </c:pt>
                <c:pt idx="71">
                  <c:v>18</c:v>
                </c:pt>
                <c:pt idx="72">
                  <c:v>15</c:v>
                </c:pt>
                <c:pt idx="73">
                  <c:v>17</c:v>
                </c:pt>
                <c:pt idx="74">
                  <c:v>14</c:v>
                </c:pt>
                <c:pt idx="75">
                  <c:v>14</c:v>
                </c:pt>
                <c:pt idx="76">
                  <c:v>26</c:v>
                </c:pt>
                <c:pt idx="77">
                  <c:v>13</c:v>
                </c:pt>
                <c:pt idx="78">
                  <c:v>10</c:v>
                </c:pt>
                <c:pt idx="79">
                  <c:v>12</c:v>
                </c:pt>
                <c:pt idx="80">
                  <c:v>14</c:v>
                </c:pt>
                <c:pt idx="81">
                  <c:v>13</c:v>
                </c:pt>
                <c:pt idx="82">
                  <c:v>10</c:v>
                </c:pt>
                <c:pt idx="83">
                  <c:v>13</c:v>
                </c:pt>
                <c:pt idx="84">
                  <c:v>10</c:v>
                </c:pt>
                <c:pt idx="85">
                  <c:v>15</c:v>
                </c:pt>
                <c:pt idx="86">
                  <c:v>13</c:v>
                </c:pt>
                <c:pt idx="87">
                  <c:v>12</c:v>
                </c:pt>
                <c:pt idx="88">
                  <c:v>15</c:v>
                </c:pt>
                <c:pt idx="89">
                  <c:v>16</c:v>
                </c:pt>
                <c:pt idx="90">
                  <c:v>14</c:v>
                </c:pt>
                <c:pt idx="91">
                  <c:v>12</c:v>
                </c:pt>
                <c:pt idx="92">
                  <c:v>8</c:v>
                </c:pt>
                <c:pt idx="93">
                  <c:v>24</c:v>
                </c:pt>
                <c:pt idx="94">
                  <c:v>16</c:v>
                </c:pt>
                <c:pt idx="95">
                  <c:v>14</c:v>
                </c:pt>
                <c:pt idx="96">
                  <c:v>15</c:v>
                </c:pt>
                <c:pt idx="97">
                  <c:v>18</c:v>
                </c:pt>
                <c:pt idx="98">
                  <c:v>18</c:v>
                </c:pt>
                <c:pt idx="99">
                  <c:v>16</c:v>
                </c:pt>
                <c:pt idx="100">
                  <c:v>18</c:v>
                </c:pt>
                <c:pt idx="101">
                  <c:v>13</c:v>
                </c:pt>
                <c:pt idx="102">
                  <c:v>14</c:v>
                </c:pt>
                <c:pt idx="103">
                  <c:v>10</c:v>
                </c:pt>
                <c:pt idx="104">
                  <c:v>15</c:v>
                </c:pt>
                <c:pt idx="105">
                  <c:v>16</c:v>
                </c:pt>
                <c:pt idx="106">
                  <c:v>14</c:v>
                </c:pt>
                <c:pt idx="107">
                  <c:v>15</c:v>
                </c:pt>
                <c:pt idx="108">
                  <c:v>18</c:v>
                </c:pt>
                <c:pt idx="109">
                  <c:v>18</c:v>
                </c:pt>
                <c:pt idx="110">
                  <c:v>15</c:v>
                </c:pt>
                <c:pt idx="111">
                  <c:v>15</c:v>
                </c:pt>
                <c:pt idx="112">
                  <c:v>20</c:v>
                </c:pt>
                <c:pt idx="113">
                  <c:v>15</c:v>
                </c:pt>
                <c:pt idx="114">
                  <c:v>12</c:v>
                </c:pt>
                <c:pt idx="115">
                  <c:v>17</c:v>
                </c:pt>
                <c:pt idx="116">
                  <c:v>19</c:v>
                </c:pt>
                <c:pt idx="117">
                  <c:v>19</c:v>
                </c:pt>
                <c:pt idx="118">
                  <c:v>20</c:v>
                </c:pt>
                <c:pt idx="119">
                  <c:v>16</c:v>
                </c:pt>
                <c:pt idx="120">
                  <c:v>16</c:v>
                </c:pt>
                <c:pt idx="121">
                  <c:v>18</c:v>
                </c:pt>
                <c:pt idx="122">
                  <c:v>23</c:v>
                </c:pt>
                <c:pt idx="123">
                  <c:v>23</c:v>
                </c:pt>
                <c:pt idx="124">
                  <c:v>19</c:v>
                </c:pt>
                <c:pt idx="125">
                  <c:v>20</c:v>
                </c:pt>
                <c:pt idx="126">
                  <c:v>15</c:v>
                </c:pt>
                <c:pt idx="127">
                  <c:v>14</c:v>
                </c:pt>
                <c:pt idx="128">
                  <c:v>20</c:v>
                </c:pt>
                <c:pt idx="129">
                  <c:v>22</c:v>
                </c:pt>
                <c:pt idx="130">
                  <c:v>19</c:v>
                </c:pt>
                <c:pt idx="131">
                  <c:v>18</c:v>
                </c:pt>
                <c:pt idx="132">
                  <c:v>21</c:v>
                </c:pt>
                <c:pt idx="133">
                  <c:v>23</c:v>
                </c:pt>
                <c:pt idx="134">
                  <c:v>24</c:v>
                </c:pt>
                <c:pt idx="135">
                  <c:v>27</c:v>
                </c:pt>
                <c:pt idx="136">
                  <c:v>21</c:v>
                </c:pt>
                <c:pt idx="137">
                  <c:v>24</c:v>
                </c:pt>
                <c:pt idx="138">
                  <c:v>20</c:v>
                </c:pt>
                <c:pt idx="139">
                  <c:v>21</c:v>
                </c:pt>
                <c:pt idx="140">
                  <c:v>22</c:v>
                </c:pt>
                <c:pt idx="141">
                  <c:v>25</c:v>
                </c:pt>
                <c:pt idx="142">
                  <c:v>24</c:v>
                </c:pt>
                <c:pt idx="143">
                  <c:v>25</c:v>
                </c:pt>
                <c:pt idx="144">
                  <c:v>20</c:v>
                </c:pt>
                <c:pt idx="145">
                  <c:v>23</c:v>
                </c:pt>
                <c:pt idx="146">
                  <c:v>27</c:v>
                </c:pt>
                <c:pt idx="147">
                  <c:v>30</c:v>
                </c:pt>
                <c:pt idx="148">
                  <c:v>29</c:v>
                </c:pt>
                <c:pt idx="149">
                  <c:v>24</c:v>
                </c:pt>
                <c:pt idx="150">
                  <c:v>18</c:v>
                </c:pt>
                <c:pt idx="151">
                  <c:v>22</c:v>
                </c:pt>
                <c:pt idx="152">
                  <c:v>22</c:v>
                </c:pt>
                <c:pt idx="153">
                  <c:v>24</c:v>
                </c:pt>
                <c:pt idx="154">
                  <c:v>29</c:v>
                </c:pt>
                <c:pt idx="155">
                  <c:v>31</c:v>
                </c:pt>
                <c:pt idx="156">
                  <c:v>28</c:v>
                </c:pt>
                <c:pt idx="157">
                  <c:v>34</c:v>
                </c:pt>
                <c:pt idx="158">
                  <c:v>35</c:v>
                </c:pt>
                <c:pt idx="159">
                  <c:v>37</c:v>
                </c:pt>
                <c:pt idx="160">
                  <c:v>32</c:v>
                </c:pt>
                <c:pt idx="161">
                  <c:v>35</c:v>
                </c:pt>
                <c:pt idx="162">
                  <c:v>28</c:v>
                </c:pt>
                <c:pt idx="163">
                  <c:v>37</c:v>
                </c:pt>
                <c:pt idx="164">
                  <c:v>38</c:v>
                </c:pt>
                <c:pt idx="165">
                  <c:v>40</c:v>
                </c:pt>
                <c:pt idx="166">
                  <c:v>41</c:v>
                </c:pt>
                <c:pt idx="167">
                  <c:v>39</c:v>
                </c:pt>
                <c:pt idx="168">
                  <c:v>39</c:v>
                </c:pt>
                <c:pt idx="169">
                  <c:v>42</c:v>
                </c:pt>
                <c:pt idx="170">
                  <c:v>46</c:v>
                </c:pt>
                <c:pt idx="171">
                  <c:v>54</c:v>
                </c:pt>
                <c:pt idx="172">
                  <c:v>50</c:v>
                </c:pt>
                <c:pt idx="173">
                  <c:v>46</c:v>
                </c:pt>
                <c:pt idx="174">
                  <c:v>36</c:v>
                </c:pt>
                <c:pt idx="175">
                  <c:v>40</c:v>
                </c:pt>
                <c:pt idx="176">
                  <c:v>47</c:v>
                </c:pt>
                <c:pt idx="177">
                  <c:v>53</c:v>
                </c:pt>
                <c:pt idx="178">
                  <c:v>46</c:v>
                </c:pt>
                <c:pt idx="179">
                  <c:v>46</c:v>
                </c:pt>
                <c:pt idx="180">
                  <c:v>44</c:v>
                </c:pt>
                <c:pt idx="181">
                  <c:v>49</c:v>
                </c:pt>
                <c:pt idx="182">
                  <c:v>52</c:v>
                </c:pt>
                <c:pt idx="183">
                  <c:v>50</c:v>
                </c:pt>
                <c:pt idx="184">
                  <c:v>53</c:v>
                </c:pt>
                <c:pt idx="185">
                  <c:v>49</c:v>
                </c:pt>
                <c:pt idx="186">
                  <c:v>52</c:v>
                </c:pt>
                <c:pt idx="187">
                  <c:v>53</c:v>
                </c:pt>
                <c:pt idx="188">
                  <c:v>58</c:v>
                </c:pt>
                <c:pt idx="189">
                  <c:v>60</c:v>
                </c:pt>
                <c:pt idx="190">
                  <c:v>64</c:v>
                </c:pt>
                <c:pt idx="191">
                  <c:v>48</c:v>
                </c:pt>
                <c:pt idx="192">
                  <c:v>53</c:v>
                </c:pt>
                <c:pt idx="193">
                  <c:v>74</c:v>
                </c:pt>
                <c:pt idx="194">
                  <c:v>64</c:v>
                </c:pt>
                <c:pt idx="195">
                  <c:v>59</c:v>
                </c:pt>
                <c:pt idx="196">
                  <c:v>61</c:v>
                </c:pt>
                <c:pt idx="197">
                  <c:v>62</c:v>
                </c:pt>
                <c:pt idx="198">
                  <c:v>55</c:v>
                </c:pt>
                <c:pt idx="199">
                  <c:v>52</c:v>
                </c:pt>
                <c:pt idx="200">
                  <c:v>64</c:v>
                </c:pt>
                <c:pt idx="201">
                  <c:v>56</c:v>
                </c:pt>
                <c:pt idx="202">
                  <c:v>55</c:v>
                </c:pt>
                <c:pt idx="203">
                  <c:v>48</c:v>
                </c:pt>
                <c:pt idx="204">
                  <c:v>41</c:v>
                </c:pt>
                <c:pt idx="205">
                  <c:v>56</c:v>
                </c:pt>
                <c:pt idx="206">
                  <c:v>52</c:v>
                </c:pt>
                <c:pt idx="207">
                  <c:v>53</c:v>
                </c:pt>
                <c:pt idx="208">
                  <c:v>54</c:v>
                </c:pt>
                <c:pt idx="209">
                  <c:v>51</c:v>
                </c:pt>
                <c:pt idx="210">
                  <c:v>50</c:v>
                </c:pt>
                <c:pt idx="211">
                  <c:v>41</c:v>
                </c:pt>
                <c:pt idx="212">
                  <c:v>67</c:v>
                </c:pt>
                <c:pt idx="213">
                  <c:v>56</c:v>
                </c:pt>
                <c:pt idx="214">
                  <c:v>76</c:v>
                </c:pt>
                <c:pt idx="215">
                  <c:v>56</c:v>
                </c:pt>
                <c:pt idx="216">
                  <c:v>73</c:v>
                </c:pt>
                <c:pt idx="217">
                  <c:v>83</c:v>
                </c:pt>
                <c:pt idx="218">
                  <c:v>100</c:v>
                </c:pt>
                <c:pt idx="219">
                  <c:v>97</c:v>
                </c:pt>
                <c:pt idx="220">
                  <c:v>83</c:v>
                </c:pt>
                <c:pt idx="221">
                  <c:v>92</c:v>
                </c:pt>
                <c:pt idx="222">
                  <c:v>69</c:v>
                </c:pt>
                <c:pt idx="223">
                  <c:v>79</c:v>
                </c:pt>
                <c:pt idx="224">
                  <c:v>89</c:v>
                </c:pt>
                <c:pt idx="225">
                  <c:v>90</c:v>
                </c:pt>
                <c:pt idx="226">
                  <c:v>95</c:v>
                </c:pt>
                <c:pt idx="227">
                  <c:v>76</c:v>
                </c:pt>
                <c:pt idx="228">
                  <c:v>83</c:v>
                </c:pt>
                <c:pt idx="229">
                  <c:v>82</c:v>
                </c:pt>
                <c:pt idx="230">
                  <c:v>93</c:v>
                </c:pt>
                <c:pt idx="231">
                  <c:v>83</c:v>
                </c:pt>
                <c:pt idx="232">
                  <c:v>93</c:v>
                </c:pt>
                <c:pt idx="233">
                  <c:v>89</c:v>
                </c:pt>
                <c:pt idx="234">
                  <c:v>73</c:v>
                </c:pt>
                <c:pt idx="235">
                  <c:v>72</c:v>
                </c:pt>
                <c:pt idx="236">
                  <c:v>76</c:v>
                </c:pt>
                <c:pt idx="237">
                  <c:v>74</c:v>
                </c:pt>
                <c:pt idx="238">
                  <c:v>84</c:v>
                </c:pt>
                <c:pt idx="239">
                  <c:v>69</c:v>
                </c:pt>
                <c:pt idx="240">
                  <c:v>74</c:v>
                </c:pt>
                <c:pt idx="241">
                  <c:v>80</c:v>
                </c:pt>
                <c:pt idx="242">
                  <c:v>79</c:v>
                </c:pt>
                <c:pt idx="243">
                  <c:v>86</c:v>
                </c:pt>
                <c:pt idx="244">
                  <c:v>83</c:v>
                </c:pt>
                <c:pt idx="245">
                  <c:v>76</c:v>
                </c:pt>
                <c:pt idx="246">
                  <c:v>81</c:v>
                </c:pt>
                <c:pt idx="247">
                  <c:v>77</c:v>
                </c:pt>
                <c:pt idx="248">
                  <c:v>79</c:v>
                </c:pt>
                <c:pt idx="249">
                  <c:v>80</c:v>
                </c:pt>
                <c:pt idx="250">
                  <c:v>82</c:v>
                </c:pt>
                <c:pt idx="251">
                  <c:v>72</c:v>
                </c:pt>
                <c:pt idx="252">
                  <c:v>69</c:v>
                </c:pt>
                <c:pt idx="253">
                  <c:v>73</c:v>
                </c:pt>
                <c:pt idx="254">
                  <c:v>78</c:v>
                </c:pt>
                <c:pt idx="255">
                  <c:v>75</c:v>
                </c:pt>
                <c:pt idx="256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53-4B0C-A810-3948A1AD9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6027360"/>
        <c:axId val="1476029520"/>
      </c:lineChart>
      <c:dateAx>
        <c:axId val="14760273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6029520"/>
        <c:crosses val="autoZero"/>
        <c:auto val="1"/>
        <c:lblOffset val="100"/>
        <c:baseTimeUnit val="months"/>
      </c:dateAx>
      <c:valAx>
        <c:axId val="14760295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602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F6557B95-5863-29CF-095E-D76BDE5F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77A4256C-B443-F010-19EA-8C58934B4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5D9A5FE9-357D-74EB-5F23-0536EF00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1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5E7236B5-C582-E2F9-3AAC-C986054B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B4E790A7-45B3-B325-A972-F14ED4013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73AA40F3-8BD2-F4C3-390F-B14DD5060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14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DBA142A7-F3BA-E285-837B-8049A5D8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3629EBA9-18CB-E1A1-1F8C-8BE1B92D3F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5EC866EC-A438-F8CF-F558-97118E998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6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-pm.com/crisp-dm-2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Vullkano/pfacd/blob/main/pfacd-relatorio/EREDES3-RELATORIOFINAL.pdf" TargetMode="External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hutto/vaderSentiment/blob/master/vaderSentiment/vader_lexicon.tx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dsiedel.com/en/nlp/what-is-nlp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68;p55">
            <a:extLst>
              <a:ext uri="{FF2B5EF4-FFF2-40B4-BE49-F238E27FC236}">
                <a16:creationId xmlns:a16="http://schemas.microsoft.com/office/drawing/2014/main" id="{D33DDE40-E54B-2A4E-FEA9-E48DD40BC9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IV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2B1CC-E13C-2EC8-07C3-14921B74DC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250781"/>
              </p:ext>
            </p:extLst>
          </p:nvPr>
        </p:nvGraphicFramePr>
        <p:xfrm>
          <a:off x="277091" y="1288473"/>
          <a:ext cx="8603673" cy="356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1317;p72">
            <a:extLst>
              <a:ext uri="{FF2B5EF4-FFF2-40B4-BE49-F238E27FC236}">
                <a16:creationId xmlns:a16="http://schemas.microsoft.com/office/drawing/2014/main" id="{CCBA0E50-B74F-8A04-31BD-09B53BF37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273" y="402243"/>
            <a:ext cx="2125158" cy="447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hlinkClick r:id="rId3"/>
              </a:rPr>
              <a:t>CRISP-DM</a:t>
            </a:r>
            <a:endParaRPr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852AD-A50F-5319-2808-890EC7C23196}"/>
              </a:ext>
            </a:extLst>
          </p:cNvPr>
          <p:cNvSpPr txBox="1"/>
          <p:nvPr/>
        </p:nvSpPr>
        <p:spPr>
          <a:xfrm>
            <a:off x="5068058" y="72012"/>
            <a:ext cx="3812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>
                <a:latin typeface="Livvic" pitchFamily="2" charset="0"/>
              </a:rPr>
              <a:t>Breve história do CRISP-DM</a:t>
            </a:r>
          </a:p>
          <a:p>
            <a:pPr algn="ctr"/>
            <a:endParaRPr lang="pt-PT" sz="1100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Iniciado em </a:t>
            </a:r>
            <a:r>
              <a:rPr lang="pt-PT" sz="1100" b="1" dirty="0">
                <a:latin typeface="Livvic" pitchFamily="2" charset="0"/>
              </a:rPr>
              <a:t>1996</a:t>
            </a:r>
            <a:r>
              <a:rPr lang="pt-PT" sz="1100" dirty="0">
                <a:latin typeface="Livvic" pitchFamily="2" charset="0"/>
              </a:rPr>
              <a:t> por </a:t>
            </a:r>
            <a:r>
              <a:rPr lang="pt-PT" sz="1100" b="1" dirty="0" err="1">
                <a:latin typeface="Livvic" pitchFamily="2" charset="0"/>
              </a:rPr>
              <a:t>Daimler</a:t>
            </a:r>
            <a:r>
              <a:rPr lang="pt-PT" sz="1100" b="1" dirty="0">
                <a:latin typeface="Livvic" pitchFamily="2" charset="0"/>
              </a:rPr>
              <a:t>-Benz</a:t>
            </a:r>
            <a:r>
              <a:rPr lang="pt-PT" sz="1100" dirty="0">
                <a:latin typeface="Livvic" pitchFamily="2" charset="0"/>
              </a:rPr>
              <a:t>, </a:t>
            </a:r>
            <a:r>
              <a:rPr lang="pt-PT" sz="1100" b="1" dirty="0">
                <a:latin typeface="Livvic" pitchFamily="2" charset="0"/>
              </a:rPr>
              <a:t>OHRA</a:t>
            </a:r>
            <a:r>
              <a:rPr lang="pt-PT" sz="1100" dirty="0">
                <a:latin typeface="Livvic" pitchFamily="2" charset="0"/>
              </a:rPr>
              <a:t> e a </a:t>
            </a:r>
            <a:r>
              <a:rPr lang="pt-PT" sz="1100" b="1" dirty="0">
                <a:latin typeface="Livvic" pitchFamily="2" charset="0"/>
              </a:rPr>
              <a:t>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Desenvolvido em workshops entre </a:t>
            </a:r>
            <a:r>
              <a:rPr lang="pt-PT" sz="1100" b="1" dirty="0">
                <a:latin typeface="Livvic" pitchFamily="2" charset="0"/>
              </a:rPr>
              <a:t>1997</a:t>
            </a:r>
            <a:r>
              <a:rPr lang="pt-PT" sz="1100" dirty="0">
                <a:latin typeface="Livvic" pitchFamily="2" charset="0"/>
              </a:rPr>
              <a:t> e </a:t>
            </a:r>
            <a:r>
              <a:rPr lang="pt-PT" sz="1100" b="1" dirty="0">
                <a:latin typeface="Livvic" pitchFamily="2" charset="0"/>
              </a:rPr>
              <a:t>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Mais de </a:t>
            </a:r>
            <a:r>
              <a:rPr lang="pt-PT" sz="1100" b="1" dirty="0">
                <a:latin typeface="Livvic" pitchFamily="2" charset="0"/>
              </a:rPr>
              <a:t>300 organizações </a:t>
            </a:r>
            <a:r>
              <a:rPr lang="pt-PT" sz="1100" dirty="0">
                <a:latin typeface="Livvic" pitchFamily="2" charset="0"/>
              </a:rPr>
              <a:t>contribuíram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Versão 1.0 publicada oficialmente em </a:t>
            </a:r>
            <a:r>
              <a:rPr lang="pt-PT" sz="1100" b="1" dirty="0">
                <a:latin typeface="Livvic" pitchFamily="2" charset="0"/>
              </a:rPr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409063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1E2E111D-89B5-A53F-F6B4-4FA71F08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C818ECDB-BAAA-2045-198C-6499EE887E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CRISP-DM: Uma metodologia estruturada para projetos de </a:t>
            </a:r>
            <a:r>
              <a:rPr lang="pt-PT" sz="3200" dirty="0" err="1"/>
              <a:t>Machine</a:t>
            </a:r>
            <a:r>
              <a:rPr lang="pt-PT" sz="3200" dirty="0"/>
              <a:t> </a:t>
            </a:r>
            <a:r>
              <a:rPr lang="pt-PT" sz="3200" dirty="0" err="1"/>
              <a:t>Learning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DDB5F-2C84-6A71-9250-5BE9C0B105C4}"/>
              </a:ext>
            </a:extLst>
          </p:cNvPr>
          <p:cNvSpPr txBox="1"/>
          <p:nvPr/>
        </p:nvSpPr>
        <p:spPr>
          <a:xfrm>
            <a:off x="3379381" y="1222213"/>
            <a:ext cx="55556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 que é o CRISP-DM?</a:t>
            </a:r>
          </a:p>
          <a:p>
            <a:r>
              <a:rPr lang="pt-PT" dirty="0">
                <a:latin typeface="Livvic" pitchFamily="2" charset="0"/>
              </a:rPr>
              <a:t>O </a:t>
            </a:r>
            <a:r>
              <a:rPr lang="pt-PT" b="1" dirty="0">
                <a:latin typeface="Livvic" pitchFamily="2" charset="0"/>
              </a:rPr>
              <a:t>CRISP-DM (Cross-</a:t>
            </a:r>
            <a:r>
              <a:rPr lang="pt-PT" b="1" dirty="0" err="1">
                <a:latin typeface="Livvic" pitchFamily="2" charset="0"/>
              </a:rPr>
              <a:t>Industry</a:t>
            </a:r>
            <a:r>
              <a:rPr lang="pt-PT" b="1" dirty="0">
                <a:latin typeface="Livvic" pitchFamily="2" charset="0"/>
              </a:rPr>
              <a:t> Standard </a:t>
            </a:r>
            <a:r>
              <a:rPr lang="pt-PT" b="1" dirty="0" err="1">
                <a:latin typeface="Livvic" pitchFamily="2" charset="0"/>
              </a:rPr>
              <a:t>Process</a:t>
            </a:r>
            <a:r>
              <a:rPr lang="pt-PT" b="1" dirty="0">
                <a:latin typeface="Livvic" pitchFamily="2" charset="0"/>
              </a:rPr>
              <a:t> for Data </a:t>
            </a:r>
            <a:r>
              <a:rPr lang="pt-PT" b="1" dirty="0" err="1">
                <a:latin typeface="Livvic" pitchFamily="2" charset="0"/>
              </a:rPr>
              <a:t>Mining</a:t>
            </a:r>
            <a:r>
              <a:rPr lang="pt-PT" b="1" dirty="0">
                <a:latin typeface="Livvic" pitchFamily="2" charset="0"/>
              </a:rPr>
              <a:t>)</a:t>
            </a:r>
            <a:r>
              <a:rPr lang="pt-PT" dirty="0">
                <a:latin typeface="Livvic" pitchFamily="2" charset="0"/>
              </a:rPr>
              <a:t> é uma metodologia estruturada usada para orientar projetos de </a:t>
            </a:r>
            <a:r>
              <a:rPr lang="pt-PT" b="1" dirty="0">
                <a:latin typeface="Livvic" pitchFamily="2" charset="0"/>
              </a:rPr>
              <a:t>Data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Science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 err="1">
                <a:latin typeface="Livvic" pitchFamily="2" charset="0"/>
              </a:rPr>
              <a:t>Machine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dirty="0">
                <a:latin typeface="Livvic" pitchFamily="2" charset="0"/>
              </a:rPr>
              <a:t>.</a:t>
            </a:r>
          </a:p>
          <a:p>
            <a:r>
              <a:rPr lang="pt-PT" dirty="0">
                <a:latin typeface="Livvic" pitchFamily="2" charset="0"/>
              </a:rPr>
              <a:t>É composta por </a:t>
            </a:r>
            <a:r>
              <a:rPr lang="pt-PT" b="1" dirty="0">
                <a:latin typeface="Livvic" pitchFamily="2" charset="0"/>
              </a:rPr>
              <a:t>6 fases principais </a:t>
            </a:r>
            <a:r>
              <a:rPr lang="pt-PT" dirty="0">
                <a:latin typeface="Livvic" pitchFamily="2" charset="0"/>
              </a:rPr>
              <a:t>e é </a:t>
            </a:r>
            <a:r>
              <a:rPr lang="pt-PT" b="1" dirty="0">
                <a:latin typeface="Livvic" pitchFamily="2" charset="0"/>
              </a:rPr>
              <a:t>flexível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iterativa</a:t>
            </a:r>
            <a:r>
              <a:rPr lang="pt-PT" dirty="0">
                <a:latin typeface="Livvic" pitchFamily="2" charset="0"/>
              </a:rPr>
              <a:t>, ou seja, </a:t>
            </a:r>
            <a:r>
              <a:rPr lang="pt-PT" b="1" dirty="0">
                <a:latin typeface="Livvic" pitchFamily="2" charset="0"/>
              </a:rPr>
              <a:t>podemos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voltar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atrás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sempre que for necessário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Porquê usar o CRISP-DM?</a:t>
            </a:r>
            <a:endParaRPr lang="en-US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Ajuda a organizar o processo de trabalho em projetos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Mantém o foco nos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Garante que cada passo é </a:t>
            </a:r>
            <a:r>
              <a:rPr lang="pt-PT" b="1" dirty="0">
                <a:latin typeface="Livvic" pitchFamily="2" charset="0"/>
              </a:rPr>
              <a:t>bem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planeado</a:t>
            </a:r>
            <a:r>
              <a:rPr lang="pt-PT" dirty="0">
                <a:latin typeface="Livvic" pitchFamily="2" charset="0"/>
              </a:rPr>
              <a:t>, desde a </a:t>
            </a:r>
            <a:r>
              <a:rPr lang="pt-PT" b="1" dirty="0">
                <a:latin typeface="Livvic" pitchFamily="2" charset="0"/>
              </a:rPr>
              <a:t>recolha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dados</a:t>
            </a:r>
            <a:r>
              <a:rPr lang="pt-PT" dirty="0">
                <a:latin typeface="Livvic" pitchFamily="2" charset="0"/>
              </a:rPr>
              <a:t> até à </a:t>
            </a:r>
            <a:r>
              <a:rPr lang="pt-PT" b="1" dirty="0">
                <a:latin typeface="Livvic" pitchFamily="2" charset="0"/>
              </a:rPr>
              <a:t>implementação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modelo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Pode ser usado em </a:t>
            </a:r>
            <a:r>
              <a:rPr lang="pt-PT" b="1" dirty="0">
                <a:latin typeface="Livvic" pitchFamily="2" charset="0"/>
              </a:rPr>
              <a:t>diferentes áreas </a:t>
            </a:r>
            <a:r>
              <a:rPr lang="pt-PT" dirty="0">
                <a:latin typeface="Livvic" pitchFamily="2" charset="0"/>
              </a:rPr>
              <a:t>(saúde, marketing, finanças, etc.).</a:t>
            </a:r>
          </a:p>
        </p:txBody>
      </p:sp>
      <p:pic>
        <p:nvPicPr>
          <p:cNvPr id="2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966FCF2B-8202-4940-5CAF-15BAB80B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9387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273E-BC74-5FDA-B7F7-0F0D4394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43122E5-4E98-1B67-2578-D85D0700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4D7FEF2D-363E-E343-5F6F-75C6CFDA8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Business </a:t>
            </a:r>
            <a:r>
              <a:rPr lang="pt-PT" sz="4400" dirty="0" err="1"/>
              <a:t>Understanding</a:t>
            </a:r>
            <a:endParaRPr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837D0-DD33-6ABB-524B-2EC9A511EBAF}"/>
              </a:ext>
            </a:extLst>
          </p:cNvPr>
          <p:cNvSpPr txBox="1"/>
          <p:nvPr/>
        </p:nvSpPr>
        <p:spPr>
          <a:xfrm>
            <a:off x="3483288" y="1334543"/>
            <a:ext cx="555567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Objetivo</a:t>
            </a:r>
          </a:p>
          <a:p>
            <a:r>
              <a:rPr lang="pt-PT" b="1" dirty="0">
                <a:latin typeface="Livvic" pitchFamily="2" charset="0"/>
              </a:rPr>
              <a:t>Compreender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problema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ponto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vista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 (ou do domínio aplicado) e </a:t>
            </a:r>
            <a:r>
              <a:rPr lang="pt-PT" b="1" dirty="0">
                <a:latin typeface="Livvic" pitchFamily="2" charset="0"/>
              </a:rPr>
              <a:t>definir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claramente</a:t>
            </a:r>
            <a:r>
              <a:rPr lang="pt-PT" dirty="0">
                <a:latin typeface="Livvic" pitchFamily="2" charset="0"/>
              </a:rPr>
              <a:t> 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projeto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O que fazemos nesta fase?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Identificamos</a:t>
            </a:r>
            <a:r>
              <a:rPr lang="pt-PT" dirty="0">
                <a:latin typeface="Livvic" pitchFamily="2" charset="0"/>
              </a:rPr>
              <a:t> 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Percebemos</a:t>
            </a:r>
            <a:r>
              <a:rPr lang="pt-PT" dirty="0">
                <a:latin typeface="Livvic" pitchFamily="2" charset="0"/>
              </a:rPr>
              <a:t> quais são as </a:t>
            </a:r>
            <a:r>
              <a:rPr lang="pt-PT" b="1" dirty="0">
                <a:latin typeface="Livvic" pitchFamily="2" charset="0"/>
              </a:rPr>
              <a:t>questões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críticas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resolver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Traduzimos</a:t>
            </a:r>
            <a:r>
              <a:rPr lang="pt-PT" dirty="0">
                <a:latin typeface="Livvic" pitchFamily="2" charset="0"/>
              </a:rPr>
              <a:t> esses objetivos em </a:t>
            </a:r>
            <a:r>
              <a:rPr lang="pt-PT" b="1" dirty="0">
                <a:latin typeface="Livvic" pitchFamily="2" charset="0"/>
              </a:rPr>
              <a:t>problemas</a:t>
            </a:r>
            <a:r>
              <a:rPr lang="pt-PT" dirty="0">
                <a:latin typeface="Livvic" pitchFamily="2" charset="0"/>
              </a:rPr>
              <a:t> de </a:t>
            </a:r>
            <a:r>
              <a:rPr lang="pt-PT" b="1" dirty="0">
                <a:latin typeface="Livvic" pitchFamily="2" charset="0"/>
              </a:rPr>
              <a:t>Data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Science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Planeamos</a:t>
            </a:r>
            <a:r>
              <a:rPr lang="pt-PT" dirty="0">
                <a:latin typeface="Livvic" pitchFamily="2" charset="0"/>
              </a:rPr>
              <a:t> uma </a:t>
            </a:r>
            <a:r>
              <a:rPr lang="pt-PT" b="1" dirty="0">
                <a:latin typeface="Livvic" pitchFamily="2" charset="0"/>
              </a:rPr>
              <a:t>estratégia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inicial</a:t>
            </a:r>
            <a:r>
              <a:rPr lang="pt-PT" dirty="0">
                <a:latin typeface="Livvic" pitchFamily="2" charset="0"/>
              </a:rPr>
              <a:t> para atingir os resultados pretendidos.</a:t>
            </a:r>
          </a:p>
        </p:txBody>
      </p:sp>
      <p:pic>
        <p:nvPicPr>
          <p:cNvPr id="5122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5F19F13-7729-883D-8F62-656F574C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258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lon Musk's X Factor | The New Yorker">
            <a:extLst>
              <a:ext uri="{FF2B5EF4-FFF2-40B4-BE49-F238E27FC236}">
                <a16:creationId xmlns:a16="http://schemas.microsoft.com/office/drawing/2014/main" id="{7DBCF9B4-E389-867C-BB26-28D5F7410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10117780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D5953931-7AE9-F127-7038-B7FC2173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57" y="-243024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344DD-3EF1-1B14-A33F-232D04527573}"/>
              </a:ext>
            </a:extLst>
          </p:cNvPr>
          <p:cNvSpPr txBox="1"/>
          <p:nvPr/>
        </p:nvSpPr>
        <p:spPr>
          <a:xfrm>
            <a:off x="10318582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sp>
        <p:nvSpPr>
          <p:cNvPr id="2" name="TextBox 16">
            <a:hlinkClick r:id="rId6"/>
            <a:extLst>
              <a:ext uri="{FF2B5EF4-FFF2-40B4-BE49-F238E27FC236}">
                <a16:creationId xmlns:a16="http://schemas.microsoft.com/office/drawing/2014/main" id="{FB98CC9B-A49D-49F0-CC17-63929454C0C3}"/>
              </a:ext>
            </a:extLst>
          </p:cNvPr>
          <p:cNvSpPr txBox="1"/>
          <p:nvPr/>
        </p:nvSpPr>
        <p:spPr>
          <a:xfrm>
            <a:off x="4359000" y="3980452"/>
            <a:ext cx="38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Relatório</a:t>
            </a:r>
            <a:r>
              <a:rPr lang="en-US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u="sng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exemplo</a:t>
            </a:r>
            <a:r>
              <a:rPr lang="en-US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que segue o CRISP-DM</a:t>
            </a:r>
          </a:p>
        </p:txBody>
      </p:sp>
    </p:spTree>
    <p:extLst>
      <p:ext uri="{BB962C8B-B14F-4D97-AF65-F5344CB8AC3E}">
        <p14:creationId xmlns:p14="http://schemas.microsoft.com/office/powerpoint/2010/main" val="279878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C2D1-2455-DE00-5903-D52B4C53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9391959-B1C2-9C66-A59F-BE39BC08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77F1FA73-FE8A-D38B-3344-FFFFC669B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Business </a:t>
            </a:r>
            <a:r>
              <a:rPr lang="pt-PT" sz="4400" dirty="0" err="1"/>
              <a:t>Understanding</a:t>
            </a:r>
            <a:endParaRPr sz="4400" dirty="0"/>
          </a:p>
        </p:txBody>
      </p:sp>
      <p:pic>
        <p:nvPicPr>
          <p:cNvPr id="2" name="Picture 6" descr="Elon Musk's X Factor | The New Yorker">
            <a:extLst>
              <a:ext uri="{FF2B5EF4-FFF2-40B4-BE49-F238E27FC236}">
                <a16:creationId xmlns:a16="http://schemas.microsoft.com/office/drawing/2014/main" id="{E56E973D-7FE1-DA7C-ACE5-391AB76AA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3934690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E76F8E95-39E9-BB5D-60FC-348C618E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57" y="201113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143FB-398A-BD00-1C1B-808B350687C1}"/>
              </a:ext>
            </a:extLst>
          </p:cNvPr>
          <p:cNvSpPr txBox="1"/>
          <p:nvPr/>
        </p:nvSpPr>
        <p:spPr>
          <a:xfrm>
            <a:off x="4135492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pic>
        <p:nvPicPr>
          <p:cNvPr id="7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B1AFEB5E-DC41-AE35-43BB-50641E7D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258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C946-83F9-552E-DC1A-CBDDD11B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3CF2FF3B-4DF0-8F18-BBBD-3557966F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91E39735-4728-9862-54A0-182307792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Understanding</a:t>
            </a:r>
            <a:endParaRPr sz="4400" dirty="0"/>
          </a:p>
        </p:txBody>
      </p:sp>
      <p:pic>
        <p:nvPicPr>
          <p:cNvPr id="2" name="Picture 6" descr="Elon Musk's X Factor | The New Yorker">
            <a:extLst>
              <a:ext uri="{FF2B5EF4-FFF2-40B4-BE49-F238E27FC236}">
                <a16:creationId xmlns:a16="http://schemas.microsoft.com/office/drawing/2014/main" id="{F7F59B45-FB0B-6333-9EDE-CCCED7F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10250844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0059D208-7A6D-AEEA-ADE3-115D00AB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111" y="201113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9F2EB-8816-3550-52E2-C3EFF643883C}"/>
              </a:ext>
            </a:extLst>
          </p:cNvPr>
          <p:cNvSpPr txBox="1"/>
          <p:nvPr/>
        </p:nvSpPr>
        <p:spPr>
          <a:xfrm>
            <a:off x="10451646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A3404DC2-13AE-0147-B545-DB63C365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48575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30774C89-F65C-1718-DE6E-10B8EE0032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66226" y="974402"/>
            <a:ext cx="4899051" cy="3819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Recolher os Dados Iniciais - </a:t>
            </a:r>
            <a:r>
              <a:rPr lang="pt-PT" sz="1400" dirty="0"/>
              <a:t>Obter e integrar os dados relevantes disponíveis para 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Descrever os Dados - </a:t>
            </a:r>
            <a:r>
              <a:rPr lang="pt-PT" sz="1400" dirty="0"/>
              <a:t>Analisar propriedades básicas (tipos, formatos, volume, distribuição, etc.).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Explorar os Dados - </a:t>
            </a:r>
            <a:r>
              <a:rPr lang="pt-PT" sz="1400" dirty="0"/>
              <a:t>Utilizar </a:t>
            </a:r>
            <a:r>
              <a:rPr lang="pt-PT" sz="1400" i="1" dirty="0" err="1"/>
              <a:t>queries</a:t>
            </a:r>
            <a:r>
              <a:rPr lang="pt-PT" sz="1400" dirty="0"/>
              <a:t>, visualizações e estatísticas simples para identificar padrões, relações e subgrupos relevantes.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Verificar a Qualidade dos Dados - </a:t>
            </a:r>
            <a:r>
              <a:rPr lang="pt-PT" sz="1400" dirty="0"/>
              <a:t>Avaliar se os dados estão completos, corretos e coerentes (ex.: valores em falta, inconsistências).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Identificar </a:t>
            </a:r>
            <a:r>
              <a:rPr lang="pt-PT" sz="1400" b="1" i="1" dirty="0" err="1"/>
              <a:t>Outliers</a:t>
            </a:r>
            <a:r>
              <a:rPr lang="pt-PT" sz="1400" b="1" dirty="0"/>
              <a:t> e Problemas - </a:t>
            </a:r>
            <a:r>
              <a:rPr lang="pt-PT" sz="1400" dirty="0"/>
              <a:t>Detetar anomalias ou pontos fora do padrão que possam afetar a análise.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29458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FFBE-3DCB-C524-5505-F44D96F3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08737EDD-2C9B-EA94-CAD3-E63D9035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0BD4C6D2-5FDD-6946-8A48-EFE654186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84FD485C-F0CE-7793-E8C3-DC0A85CE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AF9E1199-A006-47DA-2CFE-42BB786E5A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357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1959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BF8B-BB9E-E811-C2CE-3C53D6FA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BAB6A59-71C2-AB34-C64A-03BB27A4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4839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68632B55-CECD-BDAB-462A-3E627323A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73F72F6-4004-2D95-6827-562601FA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2649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88842D6A-B09C-C9BC-533C-51ED9193A3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7039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8AE4D5-4085-E6ED-A1BB-F485D0F9E862}"/>
              </a:ext>
            </a:extLst>
          </p:cNvPr>
          <p:cNvSpPr txBox="1"/>
          <p:nvPr/>
        </p:nvSpPr>
        <p:spPr>
          <a:xfrm>
            <a:off x="539749" y="978300"/>
            <a:ext cx="4032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Stemming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 </a:t>
            </a:r>
            <a:r>
              <a:rPr lang="pt-PT" sz="1200" b="1" dirty="0"/>
              <a:t>reduzir palavras às suas raízes</a:t>
            </a:r>
            <a:r>
              <a:rPr lang="pt-PT" sz="1200" dirty="0"/>
              <a:t> (ou formas aproximadas), removendo afixos (</a:t>
            </a:r>
            <a:r>
              <a:rPr lang="pt-PT" sz="1200" i="1" dirty="0"/>
              <a:t>prefixos/sufixos</a:t>
            </a:r>
            <a:r>
              <a:rPr lang="pt-PT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Objetivo: </a:t>
            </a:r>
            <a:r>
              <a:rPr lang="pt-PT" sz="1200" b="1" dirty="0"/>
              <a:t>Normalizar variações</a:t>
            </a:r>
            <a:r>
              <a:rPr lang="pt-PT" sz="1200" dirty="0"/>
              <a:t> da mesma palavra.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Simplicidade</a:t>
            </a:r>
            <a:r>
              <a:rPr lang="pt-PT" sz="1200" dirty="0">
                <a:latin typeface="Livvic" pitchFamily="2" charset="0"/>
              </a:rPr>
              <a:t>: Rápido e leve computacionalmente.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Eficiência</a:t>
            </a:r>
            <a:r>
              <a:rPr lang="pt-PT" sz="1200" dirty="0">
                <a:latin typeface="Livvic" pitchFamily="2" charset="0"/>
              </a:rPr>
              <a:t>: Útil para tarefas como </a:t>
            </a:r>
            <a:r>
              <a:rPr lang="pt-PT" sz="1200" dirty="0" err="1">
                <a:latin typeface="Livvic" pitchFamily="2" charset="0"/>
              </a:rPr>
              <a:t>bag-of-words</a:t>
            </a:r>
            <a:r>
              <a:rPr lang="pt-PT" sz="1200" dirty="0">
                <a:latin typeface="Livvic" pitchFamily="2" charset="0"/>
              </a:rPr>
              <a:t> ou busca de texto.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Raízes imprecisas</a:t>
            </a:r>
            <a:r>
              <a:rPr lang="pt-PT" sz="1200" dirty="0">
                <a:latin typeface="Livvic" pitchFamily="2" charset="0"/>
              </a:rPr>
              <a:t>: Pode gerar termos não existentes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</a:t>
            </a:r>
            <a:r>
              <a:rPr lang="pt-PT" sz="1200" dirty="0" err="1">
                <a:latin typeface="Livvic" pitchFamily="2" charset="0"/>
              </a:rPr>
              <a:t>corr</a:t>
            </a:r>
            <a:r>
              <a:rPr lang="pt-PT" sz="1200" dirty="0">
                <a:latin typeface="Livvic" pitchFamily="2" charset="0"/>
              </a:rPr>
              <a:t>" em vez de "correr").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Linguagem-dependente</a:t>
            </a:r>
            <a:r>
              <a:rPr lang="pt-PT" sz="1200" dirty="0">
                <a:latin typeface="Livvic" pitchFamily="2" charset="0"/>
              </a:rPr>
              <a:t>: Requer ajustes para cada idioma.</a:t>
            </a:r>
          </a:p>
        </p:txBody>
      </p:sp>
      <p:pic>
        <p:nvPicPr>
          <p:cNvPr id="1029" name="Picture 5" descr="Stemming">
            <a:extLst>
              <a:ext uri="{FF2B5EF4-FFF2-40B4-BE49-F238E27FC236}">
                <a16:creationId xmlns:a16="http://schemas.microsoft.com/office/drawing/2014/main" id="{FD197B9B-EB9F-8290-0286-389FD1DB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41" y="1340377"/>
            <a:ext cx="3832225" cy="287683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1D68-B3D0-EAF6-FA8B-0D61FAB4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B12289BA-5E4C-E68B-C27F-551DFBE47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EE2E5F-8537-CBF2-7BD6-CAED7C181D38}"/>
              </a:ext>
            </a:extLst>
          </p:cNvPr>
          <p:cNvSpPr txBox="1"/>
          <p:nvPr/>
        </p:nvSpPr>
        <p:spPr>
          <a:xfrm>
            <a:off x="-5378451" y="978300"/>
            <a:ext cx="4032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Stemming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 </a:t>
            </a:r>
            <a:r>
              <a:rPr lang="pt-PT" sz="1200" b="1" dirty="0"/>
              <a:t>reduzir palavras às suas raízes</a:t>
            </a:r>
            <a:r>
              <a:rPr lang="pt-PT" sz="1200" dirty="0"/>
              <a:t> (ou formas aproximadas), removendo afixos (</a:t>
            </a:r>
            <a:r>
              <a:rPr lang="pt-PT" sz="1200" i="1" dirty="0"/>
              <a:t>prefixos/sufixos</a:t>
            </a:r>
            <a:r>
              <a:rPr lang="pt-PT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Objetivo: </a:t>
            </a:r>
            <a:r>
              <a:rPr lang="pt-PT" sz="1200" b="1" dirty="0"/>
              <a:t>Normalizar variações</a:t>
            </a:r>
            <a:r>
              <a:rPr lang="pt-PT" sz="1200" dirty="0"/>
              <a:t> da mesma palavra.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Simplicidade</a:t>
            </a:r>
            <a:r>
              <a:rPr lang="pt-PT" sz="1200" dirty="0">
                <a:latin typeface="Livvic" pitchFamily="2" charset="0"/>
              </a:rPr>
              <a:t>: Rápido e leve computacionalmente.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Eficiência</a:t>
            </a:r>
            <a:r>
              <a:rPr lang="pt-PT" sz="1200" dirty="0">
                <a:latin typeface="Livvic" pitchFamily="2" charset="0"/>
              </a:rPr>
              <a:t>: Útil para tarefas como </a:t>
            </a:r>
            <a:r>
              <a:rPr lang="pt-PT" sz="1200" dirty="0" err="1">
                <a:latin typeface="Livvic" pitchFamily="2" charset="0"/>
              </a:rPr>
              <a:t>bag-of-words</a:t>
            </a:r>
            <a:r>
              <a:rPr lang="pt-PT" sz="1200" dirty="0">
                <a:latin typeface="Livvic" pitchFamily="2" charset="0"/>
              </a:rPr>
              <a:t> ou busca de texto.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Raízes imprecisas</a:t>
            </a:r>
            <a:r>
              <a:rPr lang="pt-PT" sz="1200" dirty="0">
                <a:latin typeface="Livvic" pitchFamily="2" charset="0"/>
              </a:rPr>
              <a:t>: Pode gerar termos não existentes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</a:t>
            </a:r>
            <a:r>
              <a:rPr lang="pt-PT" sz="1200" dirty="0" err="1">
                <a:latin typeface="Livvic" pitchFamily="2" charset="0"/>
              </a:rPr>
              <a:t>corr</a:t>
            </a:r>
            <a:r>
              <a:rPr lang="pt-PT" sz="1200" dirty="0">
                <a:latin typeface="Livvic" pitchFamily="2" charset="0"/>
              </a:rPr>
              <a:t>" em vez de "correr").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Linguagem-dependente</a:t>
            </a:r>
            <a:r>
              <a:rPr lang="pt-PT" sz="1200" dirty="0">
                <a:latin typeface="Livvic" pitchFamily="2" charset="0"/>
              </a:rPr>
              <a:t>: Requer ajustes para cada idioma.</a:t>
            </a:r>
          </a:p>
        </p:txBody>
      </p:sp>
      <p:pic>
        <p:nvPicPr>
          <p:cNvPr id="1029" name="Picture 5" descr="Stemming">
            <a:extLst>
              <a:ext uri="{FF2B5EF4-FFF2-40B4-BE49-F238E27FC236}">
                <a16:creationId xmlns:a16="http://schemas.microsoft.com/office/drawing/2014/main" id="{187B1AB1-5BF5-DC92-DC95-AE52E94F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41" y="1340377"/>
            <a:ext cx="3832225" cy="287683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F7BC2E40-A42C-80F0-4B4F-3C9E421D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66" y="1018785"/>
            <a:ext cx="3520015" cy="352001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33B91A-0D75-1BB7-491D-E9529A2EE8D2}"/>
              </a:ext>
            </a:extLst>
          </p:cNvPr>
          <p:cNvSpPr txBox="1"/>
          <p:nvPr/>
        </p:nvSpPr>
        <p:spPr>
          <a:xfrm>
            <a:off x="539749" y="1018785"/>
            <a:ext cx="40322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Lemmatização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 reduzir palavras à sua forma base (lema), usando dicionários e análise morfológica.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Diferença </a:t>
            </a:r>
            <a:r>
              <a:rPr lang="pt-PT" sz="1200" b="1" dirty="0" err="1"/>
              <a:t>vs</a:t>
            </a:r>
            <a:r>
              <a:rPr lang="pt-PT" sz="1200" b="1" dirty="0"/>
              <a:t> </a:t>
            </a:r>
            <a:r>
              <a:rPr lang="pt-PT" sz="1200" b="1" dirty="0" err="1"/>
              <a:t>Stemming</a:t>
            </a:r>
            <a:r>
              <a:rPr lang="pt-PT" sz="1200" dirty="0"/>
              <a:t>: Preserva o significado linguístico (</a:t>
            </a:r>
            <a:r>
              <a:rPr lang="pt-PT" sz="1200" dirty="0" err="1"/>
              <a:t>ex</a:t>
            </a:r>
            <a:r>
              <a:rPr lang="pt-PT" sz="1200" dirty="0"/>
              <a:t>: "melhores" → "bom").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Precisão</a:t>
            </a:r>
            <a:r>
              <a:rPr lang="pt-PT" sz="1200" dirty="0">
                <a:latin typeface="Livvic" pitchFamily="2" charset="0"/>
              </a:rPr>
              <a:t>: Mantém palavras válidas e significados intactos.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Contexto</a:t>
            </a:r>
            <a:r>
              <a:rPr lang="pt-PT" sz="1200" dirty="0">
                <a:latin typeface="Livvic" pitchFamily="2" charset="0"/>
              </a:rPr>
              <a:t>: Considera a função da palavra na frase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"ser" </a:t>
            </a:r>
            <a:r>
              <a:rPr lang="pt-PT" sz="1200" dirty="0" err="1">
                <a:latin typeface="Livvic" pitchFamily="2" charset="0"/>
              </a:rPr>
              <a:t>vs</a:t>
            </a:r>
            <a:r>
              <a:rPr lang="pt-PT" sz="1200" dirty="0">
                <a:latin typeface="Livvic" pitchFamily="2" charset="0"/>
              </a:rPr>
              <a:t> "estar").</a:t>
            </a: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Complexidade: </a:t>
            </a:r>
            <a:r>
              <a:rPr lang="pt-PT" sz="1200" dirty="0">
                <a:latin typeface="Livvic" pitchFamily="2" charset="0"/>
              </a:rPr>
              <a:t>Requer mais recursos computacionais que </a:t>
            </a:r>
            <a:r>
              <a:rPr lang="pt-PT" sz="1200" dirty="0" err="1">
                <a:latin typeface="Livvic" pitchFamily="2" charset="0"/>
              </a:rPr>
              <a:t>stemming</a:t>
            </a:r>
            <a:r>
              <a:rPr lang="pt-PT" sz="1200" dirty="0">
                <a:latin typeface="Livvic" pitchFamily="2" charset="0"/>
              </a:rPr>
              <a:t>.</a:t>
            </a:r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Dependência de dados: </a:t>
            </a:r>
            <a:r>
              <a:rPr lang="pt-PT" sz="1200" dirty="0">
                <a:latin typeface="Livvic" pitchFamily="2" charset="0"/>
              </a:rPr>
              <a:t>Precisa de léxicos atualizados para cada idioma.</a:t>
            </a:r>
          </a:p>
        </p:txBody>
      </p:sp>
      <p:pic>
        <p:nvPicPr>
          <p:cNvPr id="2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BB65D2F7-1D66-CECF-CF3C-8286C2ED4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61730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5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1419-AB36-93D8-69F3-54D51F4D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6C06C930-B356-D444-33A3-07ACCC9E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1532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2A498862-73E3-87B6-DB8A-57689AE8B5E1}"/>
              </a:ext>
            </a:extLst>
          </p:cNvPr>
          <p:cNvSpPr txBox="1">
            <a:spLocks/>
          </p:cNvSpPr>
          <p:nvPr/>
        </p:nvSpPr>
        <p:spPr>
          <a:xfrm>
            <a:off x="437933" y="-5676011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B06B8DD2-596F-39DE-87EC-239327A22B35}"/>
              </a:ext>
            </a:extLst>
          </p:cNvPr>
          <p:cNvSpPr txBox="1"/>
          <p:nvPr/>
        </p:nvSpPr>
        <p:spPr>
          <a:xfrm>
            <a:off x="128586" y="-5027586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7" name="Picture 2" descr="Part-of-Speech Tagging">
            <a:extLst>
              <a:ext uri="{FF2B5EF4-FFF2-40B4-BE49-F238E27FC236}">
                <a16:creationId xmlns:a16="http://schemas.microsoft.com/office/drawing/2014/main" id="{9EB16126-A6AE-ED29-7452-F0B76768D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5" y="-4017319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17;p72">
            <a:extLst>
              <a:ext uri="{FF2B5EF4-FFF2-40B4-BE49-F238E27FC236}">
                <a16:creationId xmlns:a16="http://schemas.microsoft.com/office/drawing/2014/main" id="{D3BCC022-95DC-7E85-79AF-2BE474A58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-543063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9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016F8B2B-B81F-CC3E-A735-7DCADFBB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66" y="-4505715"/>
            <a:ext cx="3520015" cy="352001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8AE4AEEB-094C-EDE0-6EF3-6AB939BFACF4}"/>
              </a:ext>
            </a:extLst>
          </p:cNvPr>
          <p:cNvSpPr txBox="1"/>
          <p:nvPr/>
        </p:nvSpPr>
        <p:spPr>
          <a:xfrm>
            <a:off x="539749" y="-4505715"/>
            <a:ext cx="40322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Lemmatização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 reduzir palavras à sua forma base (lema), usando dicionários e análise morfológica.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Diferença </a:t>
            </a:r>
            <a:r>
              <a:rPr lang="pt-PT" sz="1200" b="1" dirty="0" err="1"/>
              <a:t>vs</a:t>
            </a:r>
            <a:r>
              <a:rPr lang="pt-PT" sz="1200" b="1" dirty="0"/>
              <a:t> </a:t>
            </a:r>
            <a:r>
              <a:rPr lang="pt-PT" sz="1200" b="1" dirty="0" err="1"/>
              <a:t>Stemming</a:t>
            </a:r>
            <a:r>
              <a:rPr lang="pt-PT" sz="1200" dirty="0"/>
              <a:t>: Preserva o significado linguístico (</a:t>
            </a:r>
            <a:r>
              <a:rPr lang="pt-PT" sz="1200" dirty="0" err="1"/>
              <a:t>ex</a:t>
            </a:r>
            <a:r>
              <a:rPr lang="pt-PT" sz="1200" dirty="0"/>
              <a:t>: "melhores" → "bom").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Precisão</a:t>
            </a:r>
            <a:r>
              <a:rPr lang="pt-PT" sz="1200" dirty="0">
                <a:latin typeface="Livvic" pitchFamily="2" charset="0"/>
              </a:rPr>
              <a:t>: Mantém palavras válidas e significados intactos.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Contexto</a:t>
            </a:r>
            <a:r>
              <a:rPr lang="pt-PT" sz="1200" dirty="0">
                <a:latin typeface="Livvic" pitchFamily="2" charset="0"/>
              </a:rPr>
              <a:t>: Considera a função da palavra na frase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"ser" </a:t>
            </a:r>
            <a:r>
              <a:rPr lang="pt-PT" sz="1200" dirty="0" err="1">
                <a:latin typeface="Livvic" pitchFamily="2" charset="0"/>
              </a:rPr>
              <a:t>vs</a:t>
            </a:r>
            <a:r>
              <a:rPr lang="pt-PT" sz="1200" dirty="0">
                <a:latin typeface="Livvic" pitchFamily="2" charset="0"/>
              </a:rPr>
              <a:t> "estar").</a:t>
            </a: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Complexidade: </a:t>
            </a:r>
            <a:r>
              <a:rPr lang="pt-PT" sz="1200" dirty="0">
                <a:latin typeface="Livvic" pitchFamily="2" charset="0"/>
              </a:rPr>
              <a:t>Requer mais recursos computacionais que </a:t>
            </a:r>
            <a:r>
              <a:rPr lang="pt-PT" sz="1200" dirty="0" err="1">
                <a:latin typeface="Livvic" pitchFamily="2" charset="0"/>
              </a:rPr>
              <a:t>stemming</a:t>
            </a:r>
            <a:r>
              <a:rPr lang="pt-PT" sz="1200" dirty="0">
                <a:latin typeface="Livvic" pitchFamily="2" charset="0"/>
              </a:rPr>
              <a:t>.</a:t>
            </a:r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Dependência de dados: </a:t>
            </a:r>
            <a:r>
              <a:rPr lang="pt-PT" sz="1200" dirty="0">
                <a:latin typeface="Livvic" pitchFamily="2" charset="0"/>
              </a:rPr>
              <a:t>Precisa de léxicos atualizados para cada idioma.</a:t>
            </a:r>
          </a:p>
        </p:txBody>
      </p:sp>
    </p:spTree>
    <p:extLst>
      <p:ext uri="{BB962C8B-B14F-4D97-AF65-F5344CB8AC3E}">
        <p14:creationId xmlns:p14="http://schemas.microsoft.com/office/powerpoint/2010/main" val="38984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BB1F-D1F3-813A-F9FE-DBB0F692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1D7199D1-BB45-2A84-A811-0050C1EF7A90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pic>
        <p:nvPicPr>
          <p:cNvPr id="4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AC01911A-8D5F-2FDF-BEF6-0759E6CDE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10559139" y="1532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3">
            <a:extLst>
              <a:ext uri="{FF2B5EF4-FFF2-40B4-BE49-F238E27FC236}">
                <a16:creationId xmlns:a16="http://schemas.microsoft.com/office/drawing/2014/main" id="{6D9BAA5B-B770-85AB-64AA-4877C8CD9630}"/>
              </a:ext>
            </a:extLst>
          </p:cNvPr>
          <p:cNvSpPr txBox="1"/>
          <p:nvPr/>
        </p:nvSpPr>
        <p:spPr>
          <a:xfrm>
            <a:off x="128586" y="801714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1026" name="Picture 2" descr="Part-of-Speech Tagging">
            <a:extLst>
              <a:ext uri="{FF2B5EF4-FFF2-40B4-BE49-F238E27FC236}">
                <a16:creationId xmlns:a16="http://schemas.microsoft.com/office/drawing/2014/main" id="{91EE3C50-93C1-7D60-F501-5067E165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5" y="1811981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3">
            <a:extLst>
              <a:ext uri="{FF2B5EF4-FFF2-40B4-BE49-F238E27FC236}">
                <a16:creationId xmlns:a16="http://schemas.microsoft.com/office/drawing/2014/main" id="{7B5BE6D3-5AAC-C015-4338-2AC89D40CD4E}"/>
              </a:ext>
            </a:extLst>
          </p:cNvPr>
          <p:cNvSpPr txBox="1"/>
          <p:nvPr/>
        </p:nvSpPr>
        <p:spPr>
          <a:xfrm>
            <a:off x="-10463214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5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CCCB1579-D1B6-0E43-AA30-A84A8B17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48827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8D6AA7BA-7ABF-A2D1-6249-2348B26D6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59444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 que é a inteligência Artificial e NLP?</a:t>
            </a:r>
            <a:endParaRPr sz="3200" dirty="0"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à área que imita a inteligência humana</a:t>
            </a:r>
            <a:endParaRPr dirty="0"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BA924-7E6C-2031-30A5-38BA36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5BEA2A06-CA38-9555-628F-2423FB246DBB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513E3506-46CE-0069-C36C-0B6F91D134F9}"/>
              </a:ext>
            </a:extLst>
          </p:cNvPr>
          <p:cNvSpPr txBox="1"/>
          <p:nvPr/>
        </p:nvSpPr>
        <p:spPr>
          <a:xfrm>
            <a:off x="128586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3074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50AF59C1-2C64-1F46-9501-416E3306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3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>
            <a:extLst>
              <a:ext uri="{FF2B5EF4-FFF2-40B4-BE49-F238E27FC236}">
                <a16:creationId xmlns:a16="http://schemas.microsoft.com/office/drawing/2014/main" id="{79162B68-B85E-73EC-AB00-11DC30296DBC}"/>
              </a:ext>
            </a:extLst>
          </p:cNvPr>
          <p:cNvSpPr txBox="1"/>
          <p:nvPr/>
        </p:nvSpPr>
        <p:spPr>
          <a:xfrm>
            <a:off x="-1027271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7" name="Picture 2" descr="POS tagging categories | Download Scientific Diagram">
            <a:extLst>
              <a:ext uri="{FF2B5EF4-FFF2-40B4-BE49-F238E27FC236}">
                <a16:creationId xmlns:a16="http://schemas.microsoft.com/office/drawing/2014/main" id="{9783B59E-06C0-E7DA-A9B8-48934DBB2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6549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0CBE5B04-25D6-3265-FCD1-E2124B098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-10115767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FB850BF4-BAE5-5F09-E431-5605FD4CEBC3}"/>
              </a:ext>
            </a:extLst>
          </p:cNvPr>
          <p:cNvSpPr txBox="1"/>
          <p:nvPr/>
        </p:nvSpPr>
        <p:spPr>
          <a:xfrm>
            <a:off x="10720386" y="801714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10" name="Picture 2" descr="Part-of-Speech Tagging">
            <a:extLst>
              <a:ext uri="{FF2B5EF4-FFF2-40B4-BE49-F238E27FC236}">
                <a16:creationId xmlns:a16="http://schemas.microsoft.com/office/drawing/2014/main" id="{3DF1537E-4988-39A6-7DAE-A5F92EA1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415" y="1811981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2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7EB04-3C48-65CF-E9E2-A7BCF5D4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85FE40CA-5D1F-7170-A871-C7EE6535C253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E7F34A8-AE35-4BC0-DCFD-776A54F8148F}"/>
              </a:ext>
            </a:extLst>
          </p:cNvPr>
          <p:cNvSpPr txBox="1"/>
          <p:nvPr/>
        </p:nvSpPr>
        <p:spPr>
          <a:xfrm>
            <a:off x="10375680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3074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CC9F39BC-4CFA-D598-D026-555113AC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067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FCCA10-4D01-F3C8-853A-FD4FA8AE241B}"/>
              </a:ext>
            </a:extLst>
          </p:cNvPr>
          <p:cNvSpPr txBox="1"/>
          <p:nvPr/>
        </p:nvSpPr>
        <p:spPr>
          <a:xfrm>
            <a:off x="12858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5" name="Picture 2" descr="POS tagging categories | Download Scientific Diagram">
            <a:extLst>
              <a:ext uri="{FF2B5EF4-FFF2-40B4-BE49-F238E27FC236}">
                <a16:creationId xmlns:a16="http://schemas.microsoft.com/office/drawing/2014/main" id="{EECF41B3-2C16-91CA-57C3-4F083BB4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51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B9FAA190-2D26-5D53-2D45-935D12D34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285533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A4C9971E-E9CE-435B-686A-996294AD7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906217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Tratamento de Negações em NLP</a:t>
            </a:r>
            <a:endParaRPr sz="4400" dirty="0"/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52A6C833-F935-6464-901A-F5C46672FDCE}"/>
              </a:ext>
            </a:extLst>
          </p:cNvPr>
          <p:cNvSpPr txBox="1"/>
          <p:nvPr/>
        </p:nvSpPr>
        <p:spPr>
          <a:xfrm>
            <a:off x="-10215564" y="801714"/>
            <a:ext cx="8886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  <a:endParaRPr lang="pt-PT" dirty="0">
              <a:latin typeface="Livvic" pitchFamily="2" charset="0"/>
            </a:endParaRPr>
          </a:p>
          <a:p>
            <a:r>
              <a:rPr lang="pt-PT" sz="1200" dirty="0">
                <a:latin typeface="Livvic" pitchFamily="2" charset="0"/>
              </a:rPr>
              <a:t>O tratamento de negações consiste em </a:t>
            </a:r>
            <a:r>
              <a:rPr lang="pt-PT" sz="1200" b="1" dirty="0">
                <a:latin typeface="Livvic" pitchFamily="2" charset="0"/>
              </a:rPr>
              <a:t>detetar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negativas</a:t>
            </a:r>
            <a:r>
              <a:rPr lang="pt-PT" sz="1200" dirty="0">
                <a:latin typeface="Livvic" pitchFamily="2" charset="0"/>
              </a:rPr>
              <a:t> (como </a:t>
            </a:r>
            <a:r>
              <a:rPr lang="pt-PT" sz="1200" u="sng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>
                <a:latin typeface="Livvic" pitchFamily="2" charset="0"/>
              </a:rPr>
              <a:t>no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 err="1">
                <a:latin typeface="Livvic" pitchFamily="2" charset="0"/>
              </a:rPr>
              <a:t>never</a:t>
            </a:r>
            <a:r>
              <a:rPr lang="pt-PT" sz="1200" dirty="0">
                <a:latin typeface="Livvic" pitchFamily="2" charset="0"/>
              </a:rPr>
              <a:t>) e </a:t>
            </a:r>
            <a:r>
              <a:rPr lang="pt-PT" sz="1200" b="1" dirty="0">
                <a:latin typeface="Livvic" pitchFamily="2" charset="0"/>
              </a:rPr>
              <a:t>modificar</a:t>
            </a:r>
            <a:r>
              <a:rPr lang="pt-PT" sz="1200" dirty="0">
                <a:latin typeface="Livvic" pitchFamily="2" charset="0"/>
              </a:rPr>
              <a:t> o </a:t>
            </a:r>
            <a:r>
              <a:rPr lang="pt-PT" sz="1200" b="1" dirty="0">
                <a:latin typeface="Livvic" pitchFamily="2" charset="0"/>
              </a:rPr>
              <a:t>significado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seguintes para preservar a </a:t>
            </a:r>
            <a:r>
              <a:rPr lang="pt-PT" sz="1200" b="1" dirty="0">
                <a:latin typeface="Livvic" pitchFamily="2" charset="0"/>
              </a:rPr>
              <a:t>carga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semântica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frase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endParaRPr lang="pt-PT" sz="1200" dirty="0">
              <a:latin typeface="Livvic" pitchFamily="2" charset="0"/>
            </a:endParaRPr>
          </a:p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Porque é importante?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Frases com negação </a:t>
            </a:r>
            <a:r>
              <a:rPr lang="pt-PT" sz="1200" b="1" dirty="0">
                <a:latin typeface="Livvic" pitchFamily="2" charset="0"/>
              </a:rPr>
              <a:t>mudam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completamente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Ignorar a negação pode levar a erros de classificação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“</a:t>
            </a:r>
            <a:r>
              <a:rPr lang="pt-PT" sz="1200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 ≠ “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em tarefas como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sentimentos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56C51-FA40-68F8-1258-50D99005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71" t="12403" r="6771" b="12260"/>
          <a:stretch/>
        </p:blipFill>
        <p:spPr>
          <a:xfrm>
            <a:off x="-8431529" y="2492349"/>
            <a:ext cx="5318754" cy="2520000"/>
          </a:xfrm>
          <a:prstGeom prst="roundRect">
            <a:avLst>
              <a:gd name="adj" fmla="val 690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85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0232-88B8-7437-B46C-55E765DF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9DD49F8D-B1F6-393B-31DF-305E2EC8FB88}"/>
              </a:ext>
            </a:extLst>
          </p:cNvPr>
          <p:cNvSpPr txBox="1">
            <a:spLocks/>
          </p:cNvSpPr>
          <p:nvPr/>
        </p:nvSpPr>
        <p:spPr>
          <a:xfrm>
            <a:off x="106487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71CC4F-D691-A3BF-18F0-9A0458E4C867}"/>
              </a:ext>
            </a:extLst>
          </p:cNvPr>
          <p:cNvSpPr txBox="1"/>
          <p:nvPr/>
        </p:nvSpPr>
        <p:spPr>
          <a:xfrm>
            <a:off x="1033938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5" name="Picture 2" descr="POS tagging categories | Download Scientific Diagram">
            <a:extLst>
              <a:ext uri="{FF2B5EF4-FFF2-40B4-BE49-F238E27FC236}">
                <a16:creationId xmlns:a16="http://schemas.microsoft.com/office/drawing/2014/main" id="{514DB6B6-9022-EF00-BB2B-D1C71669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51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74D0C144-3718-24C5-B0CA-2A215C41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10496333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17;p72">
            <a:extLst>
              <a:ext uri="{FF2B5EF4-FFF2-40B4-BE49-F238E27FC236}">
                <a16:creationId xmlns:a16="http://schemas.microsoft.com/office/drawing/2014/main" id="{D8FE9A58-E747-EC73-E448-A5DF72DC5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Tratamento de Negações em NLP</a:t>
            </a:r>
            <a:endParaRPr sz="4400" dirty="0"/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637088D9-85AD-8F8F-DFD0-6240B0DA4726}"/>
              </a:ext>
            </a:extLst>
          </p:cNvPr>
          <p:cNvSpPr txBox="1"/>
          <p:nvPr/>
        </p:nvSpPr>
        <p:spPr>
          <a:xfrm>
            <a:off x="128586" y="801714"/>
            <a:ext cx="8886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  <a:endParaRPr lang="pt-PT" dirty="0">
              <a:latin typeface="Livvic" pitchFamily="2" charset="0"/>
            </a:endParaRPr>
          </a:p>
          <a:p>
            <a:r>
              <a:rPr lang="pt-PT" sz="1200" dirty="0">
                <a:latin typeface="Livvic" pitchFamily="2" charset="0"/>
              </a:rPr>
              <a:t>O tratamento de negações consiste em </a:t>
            </a:r>
            <a:r>
              <a:rPr lang="pt-PT" sz="1200" b="1" dirty="0">
                <a:latin typeface="Livvic" pitchFamily="2" charset="0"/>
              </a:rPr>
              <a:t>detetar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negativas</a:t>
            </a:r>
            <a:r>
              <a:rPr lang="pt-PT" sz="1200" dirty="0">
                <a:latin typeface="Livvic" pitchFamily="2" charset="0"/>
              </a:rPr>
              <a:t> (como </a:t>
            </a:r>
            <a:r>
              <a:rPr lang="pt-PT" sz="1200" u="sng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>
                <a:latin typeface="Livvic" pitchFamily="2" charset="0"/>
              </a:rPr>
              <a:t>no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 err="1">
                <a:latin typeface="Livvic" pitchFamily="2" charset="0"/>
              </a:rPr>
              <a:t>never</a:t>
            </a:r>
            <a:r>
              <a:rPr lang="pt-PT" sz="1200" dirty="0">
                <a:latin typeface="Livvic" pitchFamily="2" charset="0"/>
              </a:rPr>
              <a:t>) e </a:t>
            </a:r>
            <a:r>
              <a:rPr lang="pt-PT" sz="1200" b="1" dirty="0">
                <a:latin typeface="Livvic" pitchFamily="2" charset="0"/>
              </a:rPr>
              <a:t>modificar</a:t>
            </a:r>
            <a:r>
              <a:rPr lang="pt-PT" sz="1200" dirty="0">
                <a:latin typeface="Livvic" pitchFamily="2" charset="0"/>
              </a:rPr>
              <a:t> o </a:t>
            </a:r>
            <a:r>
              <a:rPr lang="pt-PT" sz="1200" b="1" dirty="0">
                <a:latin typeface="Livvic" pitchFamily="2" charset="0"/>
              </a:rPr>
              <a:t>significado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seguintes para preservar a </a:t>
            </a:r>
            <a:r>
              <a:rPr lang="pt-PT" sz="1200" b="1" dirty="0">
                <a:latin typeface="Livvic" pitchFamily="2" charset="0"/>
              </a:rPr>
              <a:t>carga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semântica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frase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endParaRPr lang="pt-PT" sz="1200" dirty="0">
              <a:latin typeface="Livvic" pitchFamily="2" charset="0"/>
            </a:endParaRPr>
          </a:p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Porque é importante?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Frases com negação </a:t>
            </a:r>
            <a:r>
              <a:rPr lang="pt-PT" sz="1200" b="1" dirty="0">
                <a:latin typeface="Livvic" pitchFamily="2" charset="0"/>
              </a:rPr>
              <a:t>mudam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completamente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Ignorar a negação pode levar a erros de classificação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“</a:t>
            </a:r>
            <a:r>
              <a:rPr lang="pt-PT" sz="1200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 ≠ “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em tarefas como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sentimentos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DD3B4-C2A1-5FB3-1350-87F164FA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1" t="12403" r="6771" b="12260"/>
          <a:stretch/>
        </p:blipFill>
        <p:spPr>
          <a:xfrm>
            <a:off x="1912621" y="2492349"/>
            <a:ext cx="5318754" cy="2520000"/>
          </a:xfrm>
          <a:prstGeom prst="roundRect">
            <a:avLst>
              <a:gd name="adj" fmla="val 690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43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F4CF4-D375-B7E7-F3EF-35ED6262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A26B15-9C50-66FB-0A88-50019137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282325"/>
            <a:ext cx="6191250" cy="727325"/>
          </a:xfrm>
        </p:spPr>
        <p:txBody>
          <a:bodyPr/>
          <a:lstStyle/>
          <a:p>
            <a:pPr algn="ctr"/>
            <a:r>
              <a:rPr lang="en-US" sz="2800" dirty="0"/>
              <a:t>TF-IDF (Term Frequency-Inverse Document Frequency)</a:t>
            </a:r>
          </a:p>
        </p:txBody>
      </p:sp>
      <p:pic>
        <p:nvPicPr>
          <p:cNvPr id="22530" name="Picture 2" descr="TF-IDF(Term Frequency-Inverse Document Frequency) | Download Scientific  Diagram">
            <a:extLst>
              <a:ext uri="{FF2B5EF4-FFF2-40B4-BE49-F238E27FC236}">
                <a16:creationId xmlns:a16="http://schemas.microsoft.com/office/drawing/2014/main" id="{8CD3274A-3526-8BE9-319D-D013D58D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40244"/>
            <a:ext cx="5372100" cy="2610208"/>
          </a:xfrm>
          <a:prstGeom prst="roundRect">
            <a:avLst>
              <a:gd name="adj" fmla="val 53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EC189-84E1-7F2E-9CC1-85C70ED907C8}"/>
              </a:ext>
            </a:extLst>
          </p:cNvPr>
          <p:cNvSpPr txBox="1"/>
          <p:nvPr/>
        </p:nvSpPr>
        <p:spPr>
          <a:xfrm>
            <a:off x="5610225" y="860189"/>
            <a:ext cx="340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o TF-IDF?</a:t>
            </a:r>
          </a:p>
          <a:p>
            <a:r>
              <a:rPr lang="pt-PT" dirty="0"/>
              <a:t>É uma técnica que mede a importância de uma palavra num documento, </a:t>
            </a:r>
            <a:r>
              <a:rPr lang="pt-PT" b="1" dirty="0"/>
              <a:t>tendo em conta o corpus completo</a:t>
            </a:r>
            <a:r>
              <a:rPr lang="pt-PT" dirty="0"/>
              <a:t>.</a:t>
            </a:r>
          </a:p>
          <a:p>
            <a:endParaRPr lang="pt-PT" dirty="0"/>
          </a:p>
          <a:p>
            <a:pPr algn="ctr"/>
            <a:r>
              <a:rPr lang="pt-PT" b="1" dirty="0"/>
              <a:t>Objetivo</a:t>
            </a:r>
          </a:p>
          <a:p>
            <a:r>
              <a:rPr lang="pt-PT" dirty="0"/>
              <a:t>Dar </a:t>
            </a:r>
            <a:r>
              <a:rPr lang="pt-PT" b="1" dirty="0"/>
              <a:t>mais peso</a:t>
            </a:r>
            <a:r>
              <a:rPr lang="pt-PT" dirty="0"/>
              <a:t> às palavras </a:t>
            </a:r>
            <a:r>
              <a:rPr lang="pt-PT" b="1" dirty="0"/>
              <a:t>específicas e relevantes</a:t>
            </a:r>
            <a:r>
              <a:rPr lang="pt-PT" dirty="0"/>
              <a:t> num documento.</a:t>
            </a:r>
          </a:p>
          <a:p>
            <a:r>
              <a:rPr lang="pt-PT" dirty="0"/>
              <a:t>Reduzir a influência de palavras </a:t>
            </a:r>
            <a:r>
              <a:rPr lang="pt-PT" b="1" dirty="0"/>
              <a:t>muito comuns</a:t>
            </a:r>
            <a:r>
              <a:rPr lang="pt-PT" dirty="0"/>
              <a:t> em todos os textos (</a:t>
            </a:r>
            <a:r>
              <a:rPr lang="pt-PT" dirty="0" err="1"/>
              <a:t>ex</a:t>
            </a:r>
            <a:r>
              <a:rPr lang="pt-PT" dirty="0"/>
              <a:t>: "</a:t>
            </a:r>
            <a:r>
              <a:rPr lang="pt-PT" dirty="0" err="1"/>
              <a:t>the</a:t>
            </a:r>
            <a:r>
              <a:rPr lang="pt-PT" dirty="0"/>
              <a:t>", "</a:t>
            </a:r>
            <a:r>
              <a:rPr lang="pt-PT" dirty="0" err="1"/>
              <a:t>is</a:t>
            </a:r>
            <a:r>
              <a:rPr lang="pt-PT" dirty="0"/>
              <a:t>").</a:t>
            </a:r>
          </a:p>
          <a:p>
            <a:endParaRPr lang="pt-PT" b="1" dirty="0"/>
          </a:p>
          <a:p>
            <a:pPr algn="ctr"/>
            <a:r>
              <a:rPr lang="pt-PT" b="1" dirty="0"/>
              <a:t>Vantagens</a:t>
            </a:r>
          </a:p>
          <a:p>
            <a:r>
              <a:rPr lang="pt-PT" dirty="0"/>
              <a:t>Remove ruído de palavras muito frequentes.</a:t>
            </a:r>
          </a:p>
          <a:p>
            <a:r>
              <a:rPr lang="pt-PT" dirty="0"/>
              <a:t>Destaca termos distintivos.</a:t>
            </a:r>
          </a:p>
          <a:p>
            <a:r>
              <a:rPr lang="pt-PT" dirty="0"/>
              <a:t>Funciona bem com modelos lineares (</a:t>
            </a:r>
            <a:r>
              <a:rPr lang="pt-PT" dirty="0" err="1"/>
              <a:t>ex</a:t>
            </a:r>
            <a:r>
              <a:rPr lang="pt-PT" dirty="0"/>
              <a:t>: Regressão Logística, SVM).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FDC0-8E49-38A4-3D14-BCE572A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D27A8F9-321E-6CEF-CE4B-C7F41713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0"/>
            <a:ext cx="8601074" cy="727325"/>
          </a:xfrm>
        </p:spPr>
        <p:txBody>
          <a:bodyPr/>
          <a:lstStyle/>
          <a:p>
            <a:pPr algn="ctr"/>
            <a:r>
              <a:rPr lang="en-US" sz="2800" dirty="0"/>
              <a:t>TF-IDF (Term Frequency-Inverse Document Frequency)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C3F65F-0191-8035-A7E2-C9280512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69" y="727325"/>
            <a:ext cx="7432862" cy="413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21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ACC65-C67D-D063-8B8C-85021453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F7AFE5-D940-53C0-7CF8-C5DBA82C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9" y="133351"/>
            <a:ext cx="7015162" cy="552450"/>
          </a:xfrm>
        </p:spPr>
        <p:txBody>
          <a:bodyPr/>
          <a:lstStyle/>
          <a:p>
            <a:pPr algn="ctr"/>
            <a:r>
              <a:rPr lang="en-US" sz="3600" dirty="0" err="1"/>
              <a:t>Divisão</a:t>
            </a:r>
            <a:r>
              <a:rPr lang="en-US" sz="3600" dirty="0"/>
              <a:t> dos dados para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modelos</a:t>
            </a:r>
            <a:endParaRPr lang="en-US" sz="3600" dirty="0"/>
          </a:p>
        </p:txBody>
      </p:sp>
      <p:pic>
        <p:nvPicPr>
          <p:cNvPr id="4" name="Picture 3" descr="A diagram of a training set&#10;&#10;Description automatically generated">
            <a:extLst>
              <a:ext uri="{FF2B5EF4-FFF2-40B4-BE49-F238E27FC236}">
                <a16:creationId xmlns:a16="http://schemas.microsoft.com/office/drawing/2014/main" id="{C1EF270F-34A6-1CEC-67F6-60035B81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6" y="1519509"/>
            <a:ext cx="5105590" cy="2104481"/>
          </a:xfrm>
          <a:prstGeom prst="roundRect">
            <a:avLst>
              <a:gd name="adj" fmla="val 651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9A464-90AE-98B3-33AA-632B1BF2BFF0}"/>
              </a:ext>
            </a:extLst>
          </p:cNvPr>
          <p:cNvSpPr txBox="1"/>
          <p:nvPr/>
        </p:nvSpPr>
        <p:spPr>
          <a:xfrm>
            <a:off x="5609141" y="841364"/>
            <a:ext cx="32588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Num projeto de aprendizagem automática, os dados são normalmente divididos em três partes principais: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treino (70%)</a:t>
            </a:r>
          </a:p>
          <a:p>
            <a:r>
              <a:rPr lang="pt-PT" sz="1200" dirty="0"/>
              <a:t>É usado para ajustar os parâmetros do modelo. O modelo aprende a partir destes exemplos.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validação (20%)</a:t>
            </a:r>
          </a:p>
          <a:p>
            <a:r>
              <a:rPr lang="pt-PT" sz="1200" dirty="0"/>
              <a:t>Serve para avaliar o desempenho do modelo durante o treino e ajustar </a:t>
            </a:r>
            <a:r>
              <a:rPr lang="pt-PT" sz="1200" dirty="0" err="1"/>
              <a:t>hiperparâmetros</a:t>
            </a:r>
            <a:r>
              <a:rPr lang="pt-PT" sz="1200" dirty="0"/>
              <a:t> (como número de épocas, regularização, etc.). Ajuda a prevenir </a:t>
            </a:r>
            <a:r>
              <a:rPr lang="pt-PT" sz="1200" dirty="0" err="1"/>
              <a:t>overfitting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teste (10%)</a:t>
            </a:r>
          </a:p>
          <a:p>
            <a:r>
              <a:rPr lang="pt-PT" sz="1200" dirty="0"/>
              <a:t>É utilizado apenas no final, para avaliar o desempenho real do modelo em dados nunca antes vistos. Dá uma estimativa mais realista da performance no mundo real.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472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82D8-1854-EBB6-D5A2-6BFE5EDD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695E91B-FCC3-9093-B221-27868AF2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D120718D-CBCB-8716-8C54-84925E2EC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218F2500-C534-9F9D-31A0-B62CF68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485F438D-082C-38FF-1E67-D48B0D969F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357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64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374C-AC0C-08E3-F839-9940C10C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9F0D5A7-341D-CE35-DD30-85035268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5865071F-B781-DFC0-2E59-C0D0D57F0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6BA2F637-50E9-49A0-A424-BB0CC3F6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5A9D307-046B-D068-29BB-C6CE91ED0481}"/>
              </a:ext>
            </a:extLst>
          </p:cNvPr>
          <p:cNvSpPr txBox="1">
            <a:spLocks noGrp="1"/>
          </p:cNvSpPr>
          <p:nvPr/>
        </p:nvSpPr>
        <p:spPr>
          <a:xfrm>
            <a:off x="34911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</p:spTree>
    <p:extLst>
      <p:ext uri="{BB962C8B-B14F-4D97-AF65-F5344CB8AC3E}">
        <p14:creationId xmlns:p14="http://schemas.microsoft.com/office/powerpoint/2010/main" val="240092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2592-9304-6151-20FD-C70CB841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4EF2FE05-4A4F-78C2-BB7C-0926BC9D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4892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B1A55599-ADBA-535A-8EC2-A1674C32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6527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F201F89A-1E1F-28B6-5F4C-2549CF75BAC0}"/>
              </a:ext>
            </a:extLst>
          </p:cNvPr>
          <p:cNvSpPr txBox="1">
            <a:spLocks noGrp="1"/>
          </p:cNvSpPr>
          <p:nvPr/>
        </p:nvSpPr>
        <p:spPr>
          <a:xfrm>
            <a:off x="99173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6D9EB325-A00E-26AF-ACCD-1C57EDD9A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Baseline</a:t>
            </a:r>
            <a:r>
              <a:rPr lang="pt-PT" sz="4400" dirty="0"/>
              <a:t> </a:t>
            </a:r>
            <a:r>
              <a:rPr lang="pt-PT" sz="4400" dirty="0" err="1"/>
              <a:t>Model</a:t>
            </a:r>
            <a:r>
              <a:rPr lang="pt-PT" sz="4400" dirty="0"/>
              <a:t> em NLP</a:t>
            </a:r>
            <a:endParaRPr sz="4400" dirty="0"/>
          </a:p>
        </p:txBody>
      </p:sp>
      <p:pic>
        <p:nvPicPr>
          <p:cNvPr id="1026" name="Picture 2" descr="Baseline models for machine learning - Crunching the Data">
            <a:extLst>
              <a:ext uri="{FF2B5EF4-FFF2-40B4-BE49-F238E27FC236}">
                <a16:creationId xmlns:a16="http://schemas.microsoft.com/office/drawing/2014/main" id="{4AE6ADAF-7F52-C244-9D56-5D668AB2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22" y="1023257"/>
            <a:ext cx="5505753" cy="3096986"/>
          </a:xfrm>
          <a:prstGeom prst="roundRect">
            <a:avLst>
              <a:gd name="adj" fmla="val 1273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8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BD6C-603B-99D9-C22B-85F2E208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30508E0B-3A50-AEB3-096F-22FE2ABB2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Léxicos de Sentimento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C7E00-FEBA-45AE-43C5-DCC184D6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6" y="1280932"/>
            <a:ext cx="4639322" cy="2581635"/>
          </a:xfrm>
          <a:prstGeom prst="roundRect">
            <a:avLst>
              <a:gd name="adj" fmla="val 584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A7DAB-0CF1-89AE-5F9D-ABBA01703B1E}"/>
              </a:ext>
            </a:extLst>
          </p:cNvPr>
          <p:cNvSpPr txBox="1"/>
          <p:nvPr/>
        </p:nvSpPr>
        <p:spPr>
          <a:xfrm>
            <a:off x="5447243" y="2063917"/>
            <a:ext cx="3258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O que são?</a:t>
            </a:r>
          </a:p>
          <a:p>
            <a:r>
              <a:rPr lang="pt-PT" sz="1200" dirty="0"/>
              <a:t>Listas de palavras associadas a pontuações de polaridade (positiva, negativa ou neutra).</a:t>
            </a:r>
          </a:p>
          <a:p>
            <a:endParaRPr lang="pt-P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Exemplo</a:t>
            </a:r>
            <a:r>
              <a:rPr lang="en-US" sz="1200" dirty="0"/>
              <a:t>: </a:t>
            </a:r>
            <a:r>
              <a:rPr lang="en-US" sz="1200" b="1" dirty="0" err="1">
                <a:hlinkClick r:id="rId3"/>
              </a:rPr>
              <a:t>Léxico</a:t>
            </a:r>
            <a:r>
              <a:rPr lang="en-US" sz="1200" b="1" dirty="0">
                <a:hlinkClick r:id="rId3"/>
              </a:rPr>
              <a:t> Vader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81754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8AF1B366-BB06-856A-FADD-98526614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I? A Brief Explanation for layman | by Reza Chu |  DataDrivenInvestor">
            <a:extLst>
              <a:ext uri="{FF2B5EF4-FFF2-40B4-BE49-F238E27FC236}">
                <a16:creationId xmlns:a16="http://schemas.microsoft.com/office/drawing/2014/main" id="{B70466B1-5FB3-F31E-4012-2CCF62C9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46" y="966341"/>
            <a:ext cx="4624965" cy="321081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EDDA2DBC-0714-EBAA-1B12-C6F1E7080CE4}"/>
              </a:ext>
            </a:extLst>
          </p:cNvPr>
          <p:cNvSpPr txBox="1">
            <a:spLocks/>
          </p:cNvSpPr>
          <p:nvPr/>
        </p:nvSpPr>
        <p:spPr>
          <a:xfrm>
            <a:off x="418089" y="517991"/>
            <a:ext cx="352075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3200" dirty="0">
                <a:latin typeface="Redressed" panose="020B0604020202020204" charset="0"/>
              </a:rPr>
              <a:t>O que é a inteligência Artificial?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141F3-8590-72DE-C5B6-0FC85A2F6EA6}"/>
              </a:ext>
            </a:extLst>
          </p:cNvPr>
          <p:cNvSpPr txBox="1"/>
          <p:nvPr/>
        </p:nvSpPr>
        <p:spPr>
          <a:xfrm>
            <a:off x="418088" y="1794164"/>
            <a:ext cx="3520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Definição</a:t>
            </a:r>
            <a:r>
              <a:rPr lang="pt-PT" dirty="0">
                <a:latin typeface="Livvic" pitchFamily="2" charset="0"/>
              </a:rPr>
              <a:t>: A </a:t>
            </a:r>
            <a:r>
              <a:rPr lang="pt-PT" b="1" dirty="0">
                <a:latin typeface="Livvic" pitchFamily="2" charset="0"/>
              </a:rPr>
              <a:t>Inteligência Artificial (IA) </a:t>
            </a:r>
            <a:r>
              <a:rPr lang="pt-PT" dirty="0">
                <a:latin typeface="Livvic" pitchFamily="2" charset="0"/>
              </a:rPr>
              <a:t>é uma área da computação que desenvolve sistemas capazes de realizar tarefas que normalmente requerem inteligência humana.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Exemplos</a:t>
            </a:r>
            <a:r>
              <a:rPr lang="pt-PT" dirty="0">
                <a:latin typeface="Livvic" pitchFamily="2" charset="0"/>
              </a:rPr>
              <a:t>: Reconhecimento de voz, sistemas de recomendação, condução autónoma, diagnóstico médico.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Objetivo</a:t>
            </a:r>
            <a:r>
              <a:rPr lang="pt-PT" dirty="0">
                <a:latin typeface="Livvic" pitchFamily="2" charset="0"/>
              </a:rPr>
              <a:t>: Resolver problemas complexos de forma “inteligente”.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9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3FA2-66F6-5B10-030A-7017921B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Machine Learning? Types, Algorithms, &amp; Applications">
            <a:extLst>
              <a:ext uri="{FF2B5EF4-FFF2-40B4-BE49-F238E27FC236}">
                <a16:creationId xmlns:a16="http://schemas.microsoft.com/office/drawing/2014/main" id="{7447149A-9F9E-5249-FCE0-3E15EC416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5069" r="12605" b="5082"/>
          <a:stretch/>
        </p:blipFill>
        <p:spPr bwMode="auto">
          <a:xfrm>
            <a:off x="913570" y="856442"/>
            <a:ext cx="7316859" cy="39904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ADF4E39B-C057-793B-614B-3DD04A38E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56874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3362-22E5-3E6E-3B4A-F38B4338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Machine Learning? Types, Algorithms, &amp; Applications">
            <a:extLst>
              <a:ext uri="{FF2B5EF4-FFF2-40B4-BE49-F238E27FC236}">
                <a16:creationId xmlns:a16="http://schemas.microsoft.com/office/drawing/2014/main" id="{DDA0DB9C-467D-F4A6-1D4A-DD61E56CA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5069" r="12605" b="5082"/>
          <a:stretch/>
        </p:blipFill>
        <p:spPr bwMode="auto">
          <a:xfrm>
            <a:off x="913570" y="6520642"/>
            <a:ext cx="7316859" cy="39904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06C87038-7A72-BC35-957D-64BA4C27C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0244" name="Picture 4" descr="Regression vs Classification, Explained - Sharp Sight">
            <a:extLst>
              <a:ext uri="{FF2B5EF4-FFF2-40B4-BE49-F238E27FC236}">
                <a16:creationId xmlns:a16="http://schemas.microsoft.com/office/drawing/2014/main" id="{57E034B7-62A6-758E-E8B5-8FBE2563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3" y="1052846"/>
            <a:ext cx="5147945" cy="3343894"/>
          </a:xfrm>
          <a:prstGeom prst="roundRect">
            <a:avLst>
              <a:gd name="adj" fmla="val 436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0212-7347-A88D-D280-C7E53AB7B826}"/>
              </a:ext>
            </a:extLst>
          </p:cNvPr>
          <p:cNvSpPr txBox="1"/>
          <p:nvPr/>
        </p:nvSpPr>
        <p:spPr>
          <a:xfrm>
            <a:off x="5737860" y="820078"/>
            <a:ext cx="3299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modelo aprende a partir de exemplos com </a:t>
            </a:r>
            <a:r>
              <a:rPr lang="pt-PT" b="1" dirty="0"/>
              <a:t>respostas</a:t>
            </a:r>
            <a:r>
              <a:rPr lang="pt-PT" dirty="0"/>
              <a:t> </a:t>
            </a:r>
            <a:r>
              <a:rPr lang="pt-PT" b="1" dirty="0"/>
              <a:t>conhecidas</a:t>
            </a:r>
            <a:r>
              <a:rPr lang="pt-PT" dirty="0"/>
              <a:t> (dados rotulados).</a:t>
            </a:r>
          </a:p>
          <a:p>
            <a:r>
              <a:rPr lang="pt-PT" b="1" dirty="0"/>
              <a:t>Objetivo</a:t>
            </a:r>
            <a:r>
              <a:rPr lang="pt-PT" dirty="0"/>
              <a:t>: </a:t>
            </a:r>
            <a:r>
              <a:rPr lang="pt-PT" b="1" dirty="0"/>
              <a:t>prever</a:t>
            </a:r>
            <a:r>
              <a:rPr lang="pt-PT" dirty="0"/>
              <a:t> a resposta para novos dados.</a:t>
            </a:r>
          </a:p>
          <a:p>
            <a:endParaRPr lang="pt-PT" dirty="0"/>
          </a:p>
          <a:p>
            <a:pPr algn="ctr"/>
            <a:r>
              <a:rPr lang="pt-PT" b="1" dirty="0"/>
              <a:t>Classificação</a:t>
            </a:r>
          </a:p>
          <a:p>
            <a:r>
              <a:rPr lang="pt-PT" dirty="0"/>
              <a:t>Previsão de </a:t>
            </a:r>
            <a:r>
              <a:rPr lang="pt-PT" b="1" dirty="0"/>
              <a:t>categorias</a:t>
            </a:r>
            <a:r>
              <a:rPr lang="pt-PT" dirty="0"/>
              <a:t> </a:t>
            </a:r>
            <a:r>
              <a:rPr lang="pt-PT" b="1" dirty="0"/>
              <a:t>discretas</a:t>
            </a:r>
            <a:r>
              <a:rPr lang="pt-PT" dirty="0"/>
              <a:t>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"Spam" vs. "Não Spam"“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Positivo" vs. "Negativo" vs. "Neutro“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en-US" b="1" dirty="0" err="1"/>
              <a:t>Regressão</a:t>
            </a:r>
            <a:endParaRPr lang="en-US" b="1" dirty="0"/>
          </a:p>
          <a:p>
            <a:r>
              <a:rPr lang="pt-PT" dirty="0"/>
              <a:t>Previsão de </a:t>
            </a:r>
            <a:r>
              <a:rPr lang="pt-PT" b="1" dirty="0"/>
              <a:t>valores</a:t>
            </a:r>
            <a:r>
              <a:rPr lang="pt-PT" dirty="0"/>
              <a:t> </a:t>
            </a:r>
            <a:r>
              <a:rPr lang="pt-PT" b="1" dirty="0"/>
              <a:t>contínuos</a:t>
            </a:r>
            <a:r>
              <a:rPr lang="pt-PT" dirty="0"/>
              <a:t> (</a:t>
            </a:r>
            <a:r>
              <a:rPr lang="pt-PT" b="1" dirty="0"/>
              <a:t>números</a:t>
            </a:r>
            <a:r>
              <a:rPr lang="pt-PT" dirty="0"/>
              <a:t>).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o preço de uma casa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a temperatura amanhã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8D0D-06DA-60AF-B4ED-43468C83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F723B2C9-1680-D008-0E62-1DE0AD5BE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1AD4804C-9B6B-995F-6929-C24D07A7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28"/>
          <a:stretch/>
        </p:blipFill>
        <p:spPr>
          <a:xfrm>
            <a:off x="540986" y="1269098"/>
            <a:ext cx="4572000" cy="2078831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Sigmoid Function Explained in Less than 5 Minutes | by Gabriel Mayers |  Medium">
            <a:extLst>
              <a:ext uri="{FF2B5EF4-FFF2-40B4-BE49-F238E27FC236}">
                <a16:creationId xmlns:a16="http://schemas.microsoft.com/office/drawing/2014/main" id="{110635D5-BE03-D2FD-7F76-735CDC0F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53" y="3518277"/>
            <a:ext cx="2834266" cy="12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gression vs Classification, Explained - Sharp Sight">
            <a:extLst>
              <a:ext uri="{FF2B5EF4-FFF2-40B4-BE49-F238E27FC236}">
                <a16:creationId xmlns:a16="http://schemas.microsoft.com/office/drawing/2014/main" id="{CFB664CE-9725-2547-71BC-C4541CB2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79987" y="1052846"/>
            <a:ext cx="5147945" cy="3343894"/>
          </a:xfrm>
          <a:prstGeom prst="roundRect">
            <a:avLst>
              <a:gd name="adj" fmla="val 436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AE186-E1BD-612E-023F-679FDA7A713E}"/>
              </a:ext>
            </a:extLst>
          </p:cNvPr>
          <p:cNvSpPr txBox="1"/>
          <p:nvPr/>
        </p:nvSpPr>
        <p:spPr>
          <a:xfrm>
            <a:off x="10126980" y="820078"/>
            <a:ext cx="3299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modelo aprende a partir de exemplos com </a:t>
            </a:r>
            <a:r>
              <a:rPr lang="pt-PT" b="1" dirty="0"/>
              <a:t>respostas</a:t>
            </a:r>
            <a:r>
              <a:rPr lang="pt-PT" dirty="0"/>
              <a:t> </a:t>
            </a:r>
            <a:r>
              <a:rPr lang="pt-PT" b="1" dirty="0"/>
              <a:t>conhecidas</a:t>
            </a:r>
            <a:r>
              <a:rPr lang="pt-PT" dirty="0"/>
              <a:t> (dados rotulados).</a:t>
            </a:r>
          </a:p>
          <a:p>
            <a:r>
              <a:rPr lang="pt-PT" b="1" dirty="0"/>
              <a:t>Objetivo</a:t>
            </a:r>
            <a:r>
              <a:rPr lang="pt-PT" dirty="0"/>
              <a:t>: </a:t>
            </a:r>
            <a:r>
              <a:rPr lang="pt-PT" b="1" dirty="0"/>
              <a:t>prever</a:t>
            </a:r>
            <a:r>
              <a:rPr lang="pt-PT" dirty="0"/>
              <a:t> a resposta para novos dados.</a:t>
            </a:r>
          </a:p>
          <a:p>
            <a:endParaRPr lang="pt-PT" dirty="0"/>
          </a:p>
          <a:p>
            <a:pPr algn="ctr"/>
            <a:r>
              <a:rPr lang="pt-PT" b="1" dirty="0"/>
              <a:t>Classificação</a:t>
            </a:r>
          </a:p>
          <a:p>
            <a:r>
              <a:rPr lang="pt-PT" dirty="0"/>
              <a:t>Previsão de </a:t>
            </a:r>
            <a:r>
              <a:rPr lang="pt-PT" b="1" dirty="0"/>
              <a:t>categorias</a:t>
            </a:r>
            <a:r>
              <a:rPr lang="pt-PT" dirty="0"/>
              <a:t> </a:t>
            </a:r>
            <a:r>
              <a:rPr lang="pt-PT" b="1" dirty="0"/>
              <a:t>discretas</a:t>
            </a:r>
            <a:r>
              <a:rPr lang="pt-PT" dirty="0"/>
              <a:t>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"Spam" vs. "Não Spam"“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Positivo" vs. "Negativo" vs. "Neutro“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en-US" b="1" dirty="0" err="1"/>
              <a:t>Regressão</a:t>
            </a:r>
            <a:endParaRPr lang="en-US" b="1" dirty="0"/>
          </a:p>
          <a:p>
            <a:r>
              <a:rPr lang="pt-PT" dirty="0"/>
              <a:t>Previsão de </a:t>
            </a:r>
            <a:r>
              <a:rPr lang="pt-PT" b="1" dirty="0"/>
              <a:t>valores</a:t>
            </a:r>
            <a:r>
              <a:rPr lang="pt-PT" dirty="0"/>
              <a:t> </a:t>
            </a:r>
            <a:r>
              <a:rPr lang="pt-PT" b="1" dirty="0"/>
              <a:t>contínuos</a:t>
            </a:r>
            <a:r>
              <a:rPr lang="pt-PT" dirty="0"/>
              <a:t> (</a:t>
            </a:r>
            <a:r>
              <a:rPr lang="pt-PT" b="1" dirty="0"/>
              <a:t>números</a:t>
            </a:r>
            <a:r>
              <a:rPr lang="pt-PT" dirty="0"/>
              <a:t>).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o preço de uma casa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a temperatura amanhã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3867F-980C-8C8F-B6A8-F892A3522790}"/>
              </a:ext>
            </a:extLst>
          </p:cNvPr>
          <p:cNvSpPr txBox="1"/>
          <p:nvPr/>
        </p:nvSpPr>
        <p:spPr>
          <a:xfrm>
            <a:off x="5250819" y="912411"/>
            <a:ext cx="3763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O que é a Regressão Logística?</a:t>
            </a:r>
          </a:p>
          <a:p>
            <a:endParaRPr lang="pt-PT" sz="1200" dirty="0"/>
          </a:p>
          <a:p>
            <a:r>
              <a:rPr lang="pt-PT" sz="1200" dirty="0"/>
              <a:t>Apesar do nome, não é uma técnica de regressão, mas sim de </a:t>
            </a:r>
            <a:r>
              <a:rPr lang="pt-PT" sz="1200" b="1" dirty="0"/>
              <a:t>classificação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Como funciona?</a:t>
            </a:r>
          </a:p>
          <a:p>
            <a:r>
              <a:rPr lang="pt-PT" sz="1200" dirty="0"/>
              <a:t>Recebe um conjunto de variáveis de entrada (ex.: </a:t>
            </a:r>
            <a:r>
              <a:rPr lang="pt-PT" sz="1200" b="1" dirty="0"/>
              <a:t>palavras</a:t>
            </a:r>
            <a:r>
              <a:rPr lang="pt-PT" sz="1200" dirty="0"/>
              <a:t>, </a:t>
            </a:r>
            <a:r>
              <a:rPr lang="pt-PT" sz="1200" b="1" dirty="0"/>
              <a:t>características</a:t>
            </a:r>
            <a:r>
              <a:rPr lang="pt-PT" sz="1200" dirty="0"/>
              <a:t> </a:t>
            </a:r>
            <a:r>
              <a:rPr lang="pt-PT" sz="1200" b="1" dirty="0"/>
              <a:t>numéricas</a:t>
            </a:r>
            <a:r>
              <a:rPr lang="pt-PT" sz="1200" dirty="0"/>
              <a:t>).</a:t>
            </a:r>
          </a:p>
          <a:p>
            <a:r>
              <a:rPr lang="pt-PT" sz="1200" dirty="0"/>
              <a:t>Em vez de prever um número qualquer (como na regressão linear), ela prevê uma </a:t>
            </a:r>
            <a:r>
              <a:rPr lang="pt-PT" sz="1200" b="1" dirty="0"/>
              <a:t>probabilidade</a:t>
            </a:r>
            <a:r>
              <a:rPr lang="pt-PT" sz="1200" dirty="0"/>
              <a:t> entre 0 e 1.</a:t>
            </a:r>
          </a:p>
          <a:p>
            <a:r>
              <a:rPr lang="pt-PT" sz="1200" dirty="0"/>
              <a:t>Depois transforma essa probabilidade numa </a:t>
            </a:r>
            <a:r>
              <a:rPr lang="pt-PT" sz="1200" b="1" dirty="0"/>
              <a:t>classe</a:t>
            </a:r>
            <a:r>
              <a:rPr lang="pt-PT" sz="1200" dirty="0"/>
              <a:t> (ex.: se for &gt; 0.5, diz que é "positivo").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Vantagens</a:t>
            </a:r>
            <a:endParaRPr lang="en-US" sz="1200" b="1" dirty="0"/>
          </a:p>
          <a:p>
            <a:r>
              <a:rPr lang="pt-PT" sz="1200" b="1" dirty="0"/>
              <a:t>Simples</a:t>
            </a:r>
            <a:r>
              <a:rPr lang="pt-PT" sz="1200" dirty="0"/>
              <a:t> e </a:t>
            </a:r>
            <a:r>
              <a:rPr lang="pt-PT" sz="1200" b="1" dirty="0"/>
              <a:t>rápida</a:t>
            </a:r>
            <a:r>
              <a:rPr lang="pt-PT" sz="1200" dirty="0"/>
              <a:t> de treinar.</a:t>
            </a:r>
          </a:p>
          <a:p>
            <a:r>
              <a:rPr lang="pt-PT" sz="1200" dirty="0"/>
              <a:t>Funciona bem com </a:t>
            </a:r>
            <a:r>
              <a:rPr lang="pt-PT" sz="1200" b="1" dirty="0"/>
              <a:t>texto</a:t>
            </a:r>
            <a:r>
              <a:rPr lang="pt-PT" sz="1200" dirty="0"/>
              <a:t> </a:t>
            </a:r>
            <a:r>
              <a:rPr lang="pt-PT" sz="1200" b="1" dirty="0"/>
              <a:t>vetorizado</a:t>
            </a:r>
            <a:r>
              <a:rPr lang="pt-PT" sz="1200" dirty="0"/>
              <a:t> (</a:t>
            </a:r>
            <a:r>
              <a:rPr lang="pt-PT" sz="1200" dirty="0" err="1"/>
              <a:t>ex</a:t>
            </a:r>
            <a:r>
              <a:rPr lang="pt-PT" sz="1200" dirty="0"/>
              <a:t>: com TF-IDF).</a:t>
            </a:r>
          </a:p>
          <a:p>
            <a:r>
              <a:rPr lang="pt-PT" sz="1200" b="1" dirty="0"/>
              <a:t>Fácil</a:t>
            </a:r>
            <a:r>
              <a:rPr lang="pt-PT" sz="1200" dirty="0"/>
              <a:t> </a:t>
            </a:r>
            <a:r>
              <a:rPr lang="pt-PT" sz="1200" b="1" dirty="0"/>
              <a:t>de</a:t>
            </a:r>
            <a:r>
              <a:rPr lang="pt-PT" sz="1200" dirty="0"/>
              <a:t> </a:t>
            </a:r>
            <a:r>
              <a:rPr lang="pt-PT" sz="1200" b="1" dirty="0"/>
              <a:t>interpretar</a:t>
            </a:r>
            <a:r>
              <a:rPr lang="pt-PT" sz="1200" dirty="0"/>
              <a:t>: conseguimos saber que palavras “puxam” mais para positivo ou negativo.</a:t>
            </a:r>
          </a:p>
        </p:txBody>
      </p:sp>
    </p:spTree>
    <p:extLst>
      <p:ext uri="{BB962C8B-B14F-4D97-AF65-F5344CB8AC3E}">
        <p14:creationId xmlns:p14="http://schemas.microsoft.com/office/powerpoint/2010/main" val="166876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6AD2-0AD5-17F5-0F7A-C5DE004E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62D04A43-5B79-A525-1D81-204C5A331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23D55661-543D-8EFB-D9BD-81799926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28"/>
          <a:stretch/>
        </p:blipFill>
        <p:spPr>
          <a:xfrm>
            <a:off x="-5438903" y="1269098"/>
            <a:ext cx="4572000" cy="2078831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Sigmoid Function Explained in Less than 5 Minutes | by Gabriel Mayers |  Medium">
            <a:extLst>
              <a:ext uri="{FF2B5EF4-FFF2-40B4-BE49-F238E27FC236}">
                <a16:creationId xmlns:a16="http://schemas.microsoft.com/office/drawing/2014/main" id="{56CFEC52-79BB-D9E1-6607-3B5A3EA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0036" y="3518277"/>
            <a:ext cx="2834266" cy="12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C80F9-3011-117E-0FB8-62CF07ED4579}"/>
              </a:ext>
            </a:extLst>
          </p:cNvPr>
          <p:cNvSpPr txBox="1"/>
          <p:nvPr/>
        </p:nvSpPr>
        <p:spPr>
          <a:xfrm>
            <a:off x="10272765" y="912411"/>
            <a:ext cx="3763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O que é a Regressão Logística?</a:t>
            </a:r>
          </a:p>
          <a:p>
            <a:endParaRPr lang="pt-PT" sz="1200" dirty="0"/>
          </a:p>
          <a:p>
            <a:r>
              <a:rPr lang="pt-PT" sz="1200" dirty="0"/>
              <a:t>Apesar do nome, não é uma técnica de regressão, mas sim de </a:t>
            </a:r>
            <a:r>
              <a:rPr lang="pt-PT" sz="1200" b="1" dirty="0"/>
              <a:t>classificação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Como funciona?</a:t>
            </a:r>
          </a:p>
          <a:p>
            <a:r>
              <a:rPr lang="pt-PT" sz="1200" dirty="0"/>
              <a:t>Recebe um conjunto de variáveis de entrada (ex.: </a:t>
            </a:r>
            <a:r>
              <a:rPr lang="pt-PT" sz="1200" b="1" dirty="0"/>
              <a:t>palavras</a:t>
            </a:r>
            <a:r>
              <a:rPr lang="pt-PT" sz="1200" dirty="0"/>
              <a:t>, </a:t>
            </a:r>
            <a:r>
              <a:rPr lang="pt-PT" sz="1200" b="1" dirty="0"/>
              <a:t>características</a:t>
            </a:r>
            <a:r>
              <a:rPr lang="pt-PT" sz="1200" dirty="0"/>
              <a:t> </a:t>
            </a:r>
            <a:r>
              <a:rPr lang="pt-PT" sz="1200" b="1" dirty="0"/>
              <a:t>numéricas</a:t>
            </a:r>
            <a:r>
              <a:rPr lang="pt-PT" sz="1200" dirty="0"/>
              <a:t>).</a:t>
            </a:r>
          </a:p>
          <a:p>
            <a:r>
              <a:rPr lang="pt-PT" sz="1200" dirty="0"/>
              <a:t>Em vez de prever um número qualquer (como na regressão linear), ela prevê uma </a:t>
            </a:r>
            <a:r>
              <a:rPr lang="pt-PT" sz="1200" b="1" dirty="0"/>
              <a:t>probabilidade</a:t>
            </a:r>
            <a:r>
              <a:rPr lang="pt-PT" sz="1200" dirty="0"/>
              <a:t> entre 0 e 1.</a:t>
            </a:r>
          </a:p>
          <a:p>
            <a:r>
              <a:rPr lang="pt-PT" sz="1200" dirty="0"/>
              <a:t>Depois transforma essa probabilidade numa </a:t>
            </a:r>
            <a:r>
              <a:rPr lang="pt-PT" sz="1200" b="1" dirty="0"/>
              <a:t>classe</a:t>
            </a:r>
            <a:r>
              <a:rPr lang="pt-PT" sz="1200" dirty="0"/>
              <a:t> (ex.: se for &gt; 0.5, diz que é "positivo").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Vantagens</a:t>
            </a:r>
            <a:endParaRPr lang="en-US" sz="1200" b="1" dirty="0"/>
          </a:p>
          <a:p>
            <a:r>
              <a:rPr lang="pt-PT" sz="1200" b="1" dirty="0"/>
              <a:t>Simples</a:t>
            </a:r>
            <a:r>
              <a:rPr lang="pt-PT" sz="1200" dirty="0"/>
              <a:t> e </a:t>
            </a:r>
            <a:r>
              <a:rPr lang="pt-PT" sz="1200" b="1" dirty="0"/>
              <a:t>rápida</a:t>
            </a:r>
            <a:r>
              <a:rPr lang="pt-PT" sz="1200" dirty="0"/>
              <a:t> de treinar.</a:t>
            </a:r>
          </a:p>
          <a:p>
            <a:r>
              <a:rPr lang="pt-PT" sz="1200" dirty="0"/>
              <a:t>Funciona bem com </a:t>
            </a:r>
            <a:r>
              <a:rPr lang="pt-PT" sz="1200" b="1" dirty="0"/>
              <a:t>texto</a:t>
            </a:r>
            <a:r>
              <a:rPr lang="pt-PT" sz="1200" dirty="0"/>
              <a:t> </a:t>
            </a:r>
            <a:r>
              <a:rPr lang="pt-PT" sz="1200" b="1" dirty="0"/>
              <a:t>vetorizado</a:t>
            </a:r>
            <a:r>
              <a:rPr lang="pt-PT" sz="1200" dirty="0"/>
              <a:t> (</a:t>
            </a:r>
            <a:r>
              <a:rPr lang="pt-PT" sz="1200" dirty="0" err="1"/>
              <a:t>ex</a:t>
            </a:r>
            <a:r>
              <a:rPr lang="pt-PT" sz="1200" dirty="0"/>
              <a:t>: com TF-IDF).</a:t>
            </a:r>
          </a:p>
          <a:p>
            <a:r>
              <a:rPr lang="pt-PT" sz="1200" b="1" dirty="0"/>
              <a:t>Fácil</a:t>
            </a:r>
            <a:r>
              <a:rPr lang="pt-PT" sz="1200" dirty="0"/>
              <a:t> </a:t>
            </a:r>
            <a:r>
              <a:rPr lang="pt-PT" sz="1200" b="1" dirty="0"/>
              <a:t>de</a:t>
            </a:r>
            <a:r>
              <a:rPr lang="pt-PT" sz="1200" dirty="0"/>
              <a:t> </a:t>
            </a:r>
            <a:r>
              <a:rPr lang="pt-PT" sz="1200" b="1" dirty="0"/>
              <a:t>interpretar</a:t>
            </a:r>
            <a:r>
              <a:rPr lang="pt-PT" sz="1200" dirty="0"/>
              <a:t>: conseguimos saber que palavras “puxam” mais para positivo ou negativo.</a:t>
            </a:r>
          </a:p>
        </p:txBody>
      </p:sp>
      <p:pic>
        <p:nvPicPr>
          <p:cNvPr id="13314" name="Picture 2" descr="Support vector machine - Wikipedia">
            <a:extLst>
              <a:ext uri="{FF2B5EF4-FFF2-40B4-BE49-F238E27FC236}">
                <a16:creationId xmlns:a16="http://schemas.microsoft.com/office/drawing/2014/main" id="{12AB1F76-5C35-751D-95A2-8907062F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2" y="1052519"/>
            <a:ext cx="3747755" cy="36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965B0-E1BF-9E9F-63AB-4A674F9363FB}"/>
              </a:ext>
            </a:extLst>
          </p:cNvPr>
          <p:cNvSpPr txBox="1"/>
          <p:nvPr/>
        </p:nvSpPr>
        <p:spPr>
          <a:xfrm>
            <a:off x="4875505" y="1052519"/>
            <a:ext cx="40800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SVM?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SVM</a:t>
            </a:r>
            <a:r>
              <a:rPr lang="pt-PT" dirty="0"/>
              <a:t> (</a:t>
            </a:r>
            <a:r>
              <a:rPr lang="pt-PT" dirty="0" err="1"/>
              <a:t>Suport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) é um modelo de </a:t>
            </a: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supervisionada</a:t>
            </a:r>
            <a:r>
              <a:rPr lang="pt-PT" dirty="0"/>
              <a:t>, cujo objetivo é separar categorias diferentes com uma </a:t>
            </a:r>
            <a:r>
              <a:rPr lang="pt-PT" b="1" dirty="0"/>
              <a:t>linha</a:t>
            </a:r>
            <a:r>
              <a:rPr lang="pt-PT" dirty="0"/>
              <a:t> (ou </a:t>
            </a:r>
            <a:r>
              <a:rPr lang="pt-PT" b="1" dirty="0"/>
              <a:t>plano</a:t>
            </a:r>
            <a:r>
              <a:rPr lang="pt-PT" dirty="0"/>
              <a:t>) que deixa a m</a:t>
            </a:r>
            <a:r>
              <a:rPr lang="pt-PT" b="1" dirty="0"/>
              <a:t>a</a:t>
            </a:r>
            <a:r>
              <a:rPr lang="pt-PT" dirty="0"/>
              <a:t>ior </a:t>
            </a:r>
            <a:r>
              <a:rPr lang="pt-PT" b="1" dirty="0"/>
              <a:t>margem</a:t>
            </a:r>
            <a:r>
              <a:rPr lang="pt-PT" dirty="0"/>
              <a:t> </a:t>
            </a:r>
            <a:r>
              <a:rPr lang="pt-PT" b="1" dirty="0"/>
              <a:t>possível</a:t>
            </a:r>
            <a:r>
              <a:rPr lang="pt-PT" dirty="0"/>
              <a:t> entre 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r>
              <a:rPr lang="pt-PT" dirty="0"/>
              <a:t>Encontra a fronteira ótima de decisão (</a:t>
            </a:r>
            <a:r>
              <a:rPr lang="pt-PT" dirty="0" err="1"/>
              <a:t>hiperplano</a:t>
            </a:r>
            <a:r>
              <a:rPr lang="pt-PT" dirty="0"/>
              <a:t>) entre classes.</a:t>
            </a:r>
          </a:p>
          <a:p>
            <a:r>
              <a:rPr lang="pt-PT" dirty="0"/>
              <a:t>Utiliza apenas os </a:t>
            </a:r>
            <a:r>
              <a:rPr lang="pt-PT" b="1" dirty="0"/>
              <a:t>pontos</a:t>
            </a:r>
            <a:r>
              <a:rPr lang="pt-PT" dirty="0"/>
              <a:t> </a:t>
            </a:r>
            <a:r>
              <a:rPr lang="pt-PT" b="1" dirty="0"/>
              <a:t>mais</a:t>
            </a:r>
            <a:r>
              <a:rPr lang="pt-PT" dirty="0"/>
              <a:t> </a:t>
            </a:r>
            <a:r>
              <a:rPr lang="pt-PT" b="1" dirty="0"/>
              <a:t>próximos</a:t>
            </a:r>
            <a:r>
              <a:rPr lang="pt-PT" dirty="0"/>
              <a:t> </a:t>
            </a:r>
            <a:r>
              <a:rPr lang="pt-PT" b="1" dirty="0"/>
              <a:t>da</a:t>
            </a:r>
            <a:r>
              <a:rPr lang="pt-PT" dirty="0"/>
              <a:t> </a:t>
            </a:r>
            <a:r>
              <a:rPr lang="pt-PT" b="1" dirty="0"/>
              <a:t>fronteira</a:t>
            </a:r>
            <a:r>
              <a:rPr lang="pt-PT" dirty="0"/>
              <a:t> — chamados de vetores de suporte.</a:t>
            </a:r>
          </a:p>
          <a:p>
            <a:r>
              <a:rPr lang="pt-PT" dirty="0"/>
              <a:t>Pode ser usada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binária</a:t>
            </a:r>
            <a:r>
              <a:rPr lang="pt-PT" dirty="0"/>
              <a:t> (positivo vs. negativo),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/>
              <a:t>Multiclasse</a:t>
            </a:r>
            <a:r>
              <a:rPr lang="pt-PT" dirty="0"/>
              <a:t> (com adaptações),</a:t>
            </a:r>
          </a:p>
        </p:txBody>
      </p:sp>
    </p:spTree>
    <p:extLst>
      <p:ext uri="{BB962C8B-B14F-4D97-AF65-F5344CB8AC3E}">
        <p14:creationId xmlns:p14="http://schemas.microsoft.com/office/powerpoint/2010/main" val="62970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6B6DB-E3E3-8401-D582-A91C2C11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882E792F-A558-1971-CB51-A17C9C0E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1" y="-69546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3314" name="Picture 2" descr="Support vector machine - Wikipedia">
            <a:extLst>
              <a:ext uri="{FF2B5EF4-FFF2-40B4-BE49-F238E27FC236}">
                <a16:creationId xmlns:a16="http://schemas.microsoft.com/office/drawing/2014/main" id="{5336E705-6C34-B818-275B-78528D8A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4058" y="1052519"/>
            <a:ext cx="3747755" cy="36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2794E2-E322-D349-B29D-82BF1A8727F7}"/>
              </a:ext>
            </a:extLst>
          </p:cNvPr>
          <p:cNvSpPr txBox="1"/>
          <p:nvPr/>
        </p:nvSpPr>
        <p:spPr>
          <a:xfrm>
            <a:off x="10666705" y="1052519"/>
            <a:ext cx="40800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SVM?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SVM</a:t>
            </a:r>
            <a:r>
              <a:rPr lang="pt-PT" dirty="0"/>
              <a:t> (</a:t>
            </a:r>
            <a:r>
              <a:rPr lang="pt-PT" dirty="0" err="1"/>
              <a:t>Suport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) é um modelo de </a:t>
            </a: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supervisionada</a:t>
            </a:r>
            <a:r>
              <a:rPr lang="pt-PT" dirty="0"/>
              <a:t>, cujo objetivo é separar categorias diferentes com uma </a:t>
            </a:r>
            <a:r>
              <a:rPr lang="pt-PT" b="1" dirty="0"/>
              <a:t>linha</a:t>
            </a:r>
            <a:r>
              <a:rPr lang="pt-PT" dirty="0"/>
              <a:t> (ou </a:t>
            </a:r>
            <a:r>
              <a:rPr lang="pt-PT" b="1" dirty="0"/>
              <a:t>plano</a:t>
            </a:r>
            <a:r>
              <a:rPr lang="pt-PT" dirty="0"/>
              <a:t>) que deixa a m</a:t>
            </a:r>
            <a:r>
              <a:rPr lang="pt-PT" b="1" dirty="0"/>
              <a:t>a</a:t>
            </a:r>
            <a:r>
              <a:rPr lang="pt-PT" dirty="0"/>
              <a:t>ior </a:t>
            </a:r>
            <a:r>
              <a:rPr lang="pt-PT" b="1" dirty="0"/>
              <a:t>margem</a:t>
            </a:r>
            <a:r>
              <a:rPr lang="pt-PT" dirty="0"/>
              <a:t> </a:t>
            </a:r>
            <a:r>
              <a:rPr lang="pt-PT" b="1" dirty="0"/>
              <a:t>possível</a:t>
            </a:r>
            <a:r>
              <a:rPr lang="pt-PT" dirty="0"/>
              <a:t> entre 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r>
              <a:rPr lang="pt-PT" dirty="0"/>
              <a:t>Encontra a fronteira ótima de decisão (</a:t>
            </a:r>
            <a:r>
              <a:rPr lang="pt-PT" dirty="0" err="1"/>
              <a:t>hiperplano</a:t>
            </a:r>
            <a:r>
              <a:rPr lang="pt-PT" dirty="0"/>
              <a:t>) entre classes.</a:t>
            </a:r>
          </a:p>
          <a:p>
            <a:r>
              <a:rPr lang="pt-PT" dirty="0"/>
              <a:t>Utiliza apenas os </a:t>
            </a:r>
            <a:r>
              <a:rPr lang="pt-PT" b="1" dirty="0"/>
              <a:t>pontos</a:t>
            </a:r>
            <a:r>
              <a:rPr lang="pt-PT" dirty="0"/>
              <a:t> </a:t>
            </a:r>
            <a:r>
              <a:rPr lang="pt-PT" b="1" dirty="0"/>
              <a:t>mais</a:t>
            </a:r>
            <a:r>
              <a:rPr lang="pt-PT" dirty="0"/>
              <a:t> </a:t>
            </a:r>
            <a:r>
              <a:rPr lang="pt-PT" b="1" dirty="0"/>
              <a:t>próximos</a:t>
            </a:r>
            <a:r>
              <a:rPr lang="pt-PT" dirty="0"/>
              <a:t> </a:t>
            </a:r>
            <a:r>
              <a:rPr lang="pt-PT" b="1" dirty="0"/>
              <a:t>da</a:t>
            </a:r>
            <a:r>
              <a:rPr lang="pt-PT" dirty="0"/>
              <a:t> </a:t>
            </a:r>
            <a:r>
              <a:rPr lang="pt-PT" b="1" dirty="0"/>
              <a:t>fronteira</a:t>
            </a:r>
            <a:r>
              <a:rPr lang="pt-PT" dirty="0"/>
              <a:t> — chamados de vetores de suporte.</a:t>
            </a:r>
          </a:p>
          <a:p>
            <a:r>
              <a:rPr lang="pt-PT" dirty="0"/>
              <a:t>Pode ser usada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binária</a:t>
            </a:r>
            <a:r>
              <a:rPr lang="pt-PT" dirty="0"/>
              <a:t> (positivo vs. negativo),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/>
              <a:t>Multiclasse</a:t>
            </a:r>
            <a:r>
              <a:rPr lang="pt-PT" dirty="0"/>
              <a:t> (com adaptações),</a:t>
            </a:r>
          </a:p>
        </p:txBody>
      </p:sp>
      <p:pic>
        <p:nvPicPr>
          <p:cNvPr id="14338" name="Picture 2" descr="Why Does Increasing k Decrease Variance in kNN? | Towards Data Science">
            <a:extLst>
              <a:ext uri="{FF2B5EF4-FFF2-40B4-BE49-F238E27FC236}">
                <a16:creationId xmlns:a16="http://schemas.microsoft.com/office/drawing/2014/main" id="{678D8032-72FF-6C6A-D135-0D135C82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40" y="2174019"/>
            <a:ext cx="5936288" cy="2721829"/>
          </a:xfrm>
          <a:prstGeom prst="roundRect">
            <a:avLst>
              <a:gd name="adj" fmla="val 523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E69B2-5305-6491-9BD6-99255D1AE382}"/>
              </a:ext>
            </a:extLst>
          </p:cNvPr>
          <p:cNvSpPr txBox="1"/>
          <p:nvPr/>
        </p:nvSpPr>
        <p:spPr>
          <a:xfrm>
            <a:off x="85723" y="26461"/>
            <a:ext cx="89725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 que é uma </a:t>
            </a:r>
            <a:r>
              <a:rPr lang="pt-PT" b="1" dirty="0"/>
              <a:t>k-NN</a:t>
            </a:r>
            <a:r>
              <a:rPr lang="pt-P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k-NN</a:t>
            </a:r>
            <a:r>
              <a:rPr lang="pt-PT" sz="1200" dirty="0"/>
              <a:t> significa "k-</a:t>
            </a:r>
            <a:r>
              <a:rPr lang="pt-PT" sz="1200" dirty="0" err="1"/>
              <a:t>Nearest</a:t>
            </a:r>
            <a:r>
              <a:rPr lang="pt-PT" sz="1200" dirty="0"/>
              <a:t> </a:t>
            </a:r>
            <a:r>
              <a:rPr lang="pt-PT" sz="1200" dirty="0" err="1"/>
              <a:t>Neighbor</a:t>
            </a:r>
            <a:r>
              <a:rPr lang="pt-PT" sz="1200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É um </a:t>
            </a:r>
            <a:r>
              <a:rPr lang="pt-PT" sz="1200" b="1" dirty="0"/>
              <a:t>classificador supervisionado </a:t>
            </a:r>
            <a:r>
              <a:rPr lang="pt-PT" sz="1200" dirty="0"/>
              <a:t>baseado na </a:t>
            </a:r>
            <a:r>
              <a:rPr lang="pt-PT" sz="1200" b="1" dirty="0"/>
              <a:t>proximidade</a:t>
            </a:r>
            <a:r>
              <a:rPr lang="pt-PT" sz="1200" dirty="0"/>
              <a:t>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Para classificar um novo exemplo, </a:t>
            </a:r>
            <a:r>
              <a:rPr lang="pt-PT" sz="1200" b="1" dirty="0"/>
              <a:t>olha para os k exemplos mais próximos </a:t>
            </a:r>
            <a:r>
              <a:rPr lang="pt-PT" sz="1200" dirty="0"/>
              <a:t>no conjunto de treino e </a:t>
            </a:r>
            <a:r>
              <a:rPr lang="pt-PT" sz="1200" b="1" dirty="0"/>
              <a:t>atribui a classe mais comum</a:t>
            </a:r>
            <a:r>
              <a:rPr lang="pt-PT" sz="1200" dirty="0"/>
              <a:t> entre eles.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200" dirty="0"/>
          </a:p>
          <a:p>
            <a:pPr algn="ctr"/>
            <a:r>
              <a:rPr lang="pt-PT" b="1" dirty="0"/>
              <a:t>Como funciona?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Calcula a </a:t>
            </a:r>
            <a:r>
              <a:rPr lang="pt-PT" sz="1200" b="1" dirty="0"/>
              <a:t>distância</a:t>
            </a:r>
            <a:r>
              <a:rPr lang="pt-PT" sz="1200" dirty="0"/>
              <a:t> (normalmente Euclidiana ou cosseno) entre o novo exemplo e todos os exemplos do treino.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Escolhe os k exemplos mais próximos.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A classe mais comum entre esses vizinhos é atribuída ao novo exemplo.</a:t>
            </a:r>
          </a:p>
        </p:txBody>
      </p:sp>
      <p:pic>
        <p:nvPicPr>
          <p:cNvPr id="14340" name="Picture 4" descr="KNN Regression">
            <a:extLst>
              <a:ext uri="{FF2B5EF4-FFF2-40B4-BE49-F238E27FC236}">
                <a16:creationId xmlns:a16="http://schemas.microsoft.com/office/drawing/2014/main" id="{34B701E4-A384-3B23-9C36-C14B467F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9" y="2468133"/>
            <a:ext cx="2252521" cy="2133599"/>
          </a:xfrm>
          <a:prstGeom prst="roundRect">
            <a:avLst>
              <a:gd name="adj" fmla="val 595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9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E50D6-B701-7823-2F21-D7ECC0E5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B68734C7-4FE2-257C-A159-2E4A8575B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0873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4338" name="Picture 2" descr="Why Does Increasing k Decrease Variance in kNN? | Towards Data Science">
            <a:extLst>
              <a:ext uri="{FF2B5EF4-FFF2-40B4-BE49-F238E27FC236}">
                <a16:creationId xmlns:a16="http://schemas.microsoft.com/office/drawing/2014/main" id="{0AE7CB4C-5CB7-70A2-0DBE-04CFE216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791" y="2174019"/>
            <a:ext cx="5936288" cy="2721829"/>
          </a:xfrm>
          <a:prstGeom prst="roundRect">
            <a:avLst>
              <a:gd name="adj" fmla="val 523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9B5C22-E161-C360-5FCE-C2FFCBB22AA8}"/>
              </a:ext>
            </a:extLst>
          </p:cNvPr>
          <p:cNvSpPr txBox="1"/>
          <p:nvPr/>
        </p:nvSpPr>
        <p:spPr>
          <a:xfrm>
            <a:off x="10187674" y="26461"/>
            <a:ext cx="89725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 que é uma </a:t>
            </a:r>
            <a:r>
              <a:rPr lang="pt-PT" b="1" dirty="0"/>
              <a:t>k-NN</a:t>
            </a:r>
            <a:r>
              <a:rPr lang="pt-P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k-NN</a:t>
            </a:r>
            <a:r>
              <a:rPr lang="pt-PT" sz="1200" dirty="0"/>
              <a:t> significa "k-</a:t>
            </a:r>
            <a:r>
              <a:rPr lang="pt-PT" sz="1200" dirty="0" err="1"/>
              <a:t>Nearest</a:t>
            </a:r>
            <a:r>
              <a:rPr lang="pt-PT" sz="1200" dirty="0"/>
              <a:t> </a:t>
            </a:r>
            <a:r>
              <a:rPr lang="pt-PT" sz="1200" dirty="0" err="1"/>
              <a:t>Neighbor</a:t>
            </a:r>
            <a:r>
              <a:rPr lang="pt-PT" sz="1200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É um </a:t>
            </a:r>
            <a:r>
              <a:rPr lang="pt-PT" sz="1200" b="1" dirty="0"/>
              <a:t>classificador supervisionado </a:t>
            </a:r>
            <a:r>
              <a:rPr lang="pt-PT" sz="1200" dirty="0"/>
              <a:t>baseado na </a:t>
            </a:r>
            <a:r>
              <a:rPr lang="pt-PT" sz="1200" b="1" dirty="0"/>
              <a:t>proximidade</a:t>
            </a:r>
            <a:r>
              <a:rPr lang="pt-PT" sz="1200" dirty="0"/>
              <a:t>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Para classificar um novo exemplo, </a:t>
            </a:r>
            <a:r>
              <a:rPr lang="pt-PT" sz="1200" b="1" dirty="0"/>
              <a:t>olha para os k exemplos mais próximos </a:t>
            </a:r>
            <a:r>
              <a:rPr lang="pt-PT" sz="1200" dirty="0"/>
              <a:t>no conjunto de treino e </a:t>
            </a:r>
            <a:r>
              <a:rPr lang="pt-PT" sz="1200" b="1" dirty="0"/>
              <a:t>atribui a classe mais comum</a:t>
            </a:r>
            <a:r>
              <a:rPr lang="pt-PT" sz="1200" dirty="0"/>
              <a:t> entre eles.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200" dirty="0"/>
          </a:p>
          <a:p>
            <a:pPr algn="ctr"/>
            <a:r>
              <a:rPr lang="pt-PT" b="1" dirty="0"/>
              <a:t>Como funciona?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Calcula a </a:t>
            </a:r>
            <a:r>
              <a:rPr lang="pt-PT" sz="1200" b="1" dirty="0"/>
              <a:t>distância</a:t>
            </a:r>
            <a:r>
              <a:rPr lang="pt-PT" sz="1200" dirty="0"/>
              <a:t> (normalmente Euclidiana ou cosseno) entre o novo exemplo e todos os exemplos do treino.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Escolhe os k exemplos mais próximos.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A classe mais comum entre esses vizinhos é atribuída ao novo exemplo.</a:t>
            </a:r>
          </a:p>
        </p:txBody>
      </p:sp>
      <p:pic>
        <p:nvPicPr>
          <p:cNvPr id="14340" name="Picture 4" descr="KNN Regression">
            <a:extLst>
              <a:ext uri="{FF2B5EF4-FFF2-40B4-BE49-F238E27FC236}">
                <a16:creationId xmlns:a16="http://schemas.microsoft.com/office/drawing/2014/main" id="{83C7490B-EB96-CF07-2C17-84E4A75BC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590" y="2468133"/>
            <a:ext cx="2252521" cy="2133599"/>
          </a:xfrm>
          <a:prstGeom prst="roundRect">
            <a:avLst>
              <a:gd name="adj" fmla="val 595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decision tree&#10;&#10;Description automatically generated">
            <a:extLst>
              <a:ext uri="{FF2B5EF4-FFF2-40B4-BE49-F238E27FC236}">
                <a16:creationId xmlns:a16="http://schemas.microsoft.com/office/drawing/2014/main" id="{65370591-57D0-CD04-0E25-BFB93904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3" y="1187972"/>
            <a:ext cx="3413760" cy="3413760"/>
          </a:xfrm>
          <a:prstGeom prst="roundRect">
            <a:avLst>
              <a:gd name="adj" fmla="val 71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30EB3-7125-D8DB-6B1D-F976486FD68D}"/>
              </a:ext>
            </a:extLst>
          </p:cNvPr>
          <p:cNvSpPr txBox="1"/>
          <p:nvPr/>
        </p:nvSpPr>
        <p:spPr>
          <a:xfrm>
            <a:off x="4102101" y="1187972"/>
            <a:ext cx="4790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</a:t>
            </a:r>
            <a:r>
              <a:rPr lang="pt-PT" b="1" dirty="0" err="1"/>
              <a:t>Decision</a:t>
            </a:r>
            <a:r>
              <a:rPr lang="pt-PT" b="1" dirty="0"/>
              <a:t> </a:t>
            </a:r>
            <a:r>
              <a:rPr lang="pt-PT" b="1" dirty="0" err="1"/>
              <a:t>Tree</a:t>
            </a:r>
            <a:r>
              <a:rPr lang="pt-PT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</a:t>
            </a:r>
            <a:r>
              <a:rPr lang="pt-PT" b="1" dirty="0"/>
              <a:t>árvore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decisão</a:t>
            </a:r>
            <a:r>
              <a:rPr lang="pt-PT" dirty="0"/>
              <a:t> é um modelo que </a:t>
            </a:r>
            <a:r>
              <a:rPr lang="pt-PT" b="1" dirty="0"/>
              <a:t>toma</a:t>
            </a:r>
            <a:r>
              <a:rPr lang="pt-PT" dirty="0"/>
              <a:t> </a:t>
            </a:r>
            <a:r>
              <a:rPr lang="pt-PT" b="1" dirty="0"/>
              <a:t>decisões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forma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</a:t>
            </a:r>
            <a:r>
              <a:rPr lang="pt-PT" b="1" dirty="0"/>
              <a:t>sucessivas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Divide os dados em </a:t>
            </a:r>
            <a:r>
              <a:rPr lang="pt-PT" b="1" dirty="0"/>
              <a:t>ramos</a:t>
            </a:r>
            <a:r>
              <a:rPr lang="pt-PT" dirty="0"/>
              <a:t> </a:t>
            </a:r>
            <a:r>
              <a:rPr lang="pt-PT" b="1" dirty="0"/>
              <a:t>com</a:t>
            </a:r>
            <a:r>
              <a:rPr lang="pt-PT" dirty="0"/>
              <a:t> </a:t>
            </a:r>
            <a:r>
              <a:rPr lang="pt-PT" b="1" dirty="0"/>
              <a:t>base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condições</a:t>
            </a:r>
            <a:r>
              <a:rPr lang="pt-PT" dirty="0"/>
              <a:t>, até chegar a uma </a:t>
            </a:r>
            <a:r>
              <a:rPr lang="pt-PT" b="1" dirty="0"/>
              <a:t>decisão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 (</a:t>
            </a:r>
            <a:r>
              <a:rPr lang="pt-PT" b="1" dirty="0"/>
              <a:t>classe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nó</a:t>
            </a:r>
            <a:r>
              <a:rPr lang="pt-PT" dirty="0"/>
              <a:t> faz uma pergunta (</a:t>
            </a:r>
            <a:r>
              <a:rPr lang="pt-PT" dirty="0" err="1"/>
              <a:t>ex</a:t>
            </a:r>
            <a:r>
              <a:rPr lang="pt-PT" dirty="0"/>
              <a:t>: “a palavra ‘</a:t>
            </a:r>
            <a:r>
              <a:rPr lang="pt-PT" dirty="0" err="1"/>
              <a:t>bad</a:t>
            </a:r>
            <a:r>
              <a:rPr lang="pt-PT" dirty="0"/>
              <a:t>’ aparece?”), e os ramos são as respostas (Sim / Não).</a:t>
            </a:r>
          </a:p>
          <a:p>
            <a:pPr algn="ctr"/>
            <a:endParaRPr lang="pt-PT" b="1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modelo analisa os dados e escolhe </a:t>
            </a:r>
            <a:r>
              <a:rPr lang="pt-PT" b="1" dirty="0"/>
              <a:t>as</a:t>
            </a:r>
            <a:r>
              <a:rPr lang="pt-PT" dirty="0"/>
              <a:t> </a:t>
            </a:r>
            <a:r>
              <a:rPr lang="pt-PT" b="1" dirty="0"/>
              <a:t>melhores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para dividir os exemplos.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Vai construindo uma </a:t>
            </a:r>
            <a:r>
              <a:rPr lang="pt-PT" b="1" dirty="0"/>
              <a:t>árvore</a:t>
            </a:r>
            <a:r>
              <a:rPr lang="pt-PT" dirty="0"/>
              <a:t> onde cada divisão </a:t>
            </a:r>
            <a:r>
              <a:rPr lang="pt-PT" b="1" dirty="0"/>
              <a:t>aumenta</a:t>
            </a:r>
            <a:r>
              <a:rPr lang="pt-PT" dirty="0"/>
              <a:t> </a:t>
            </a:r>
            <a:r>
              <a:rPr lang="pt-PT" b="1" dirty="0"/>
              <a:t>a</a:t>
            </a:r>
            <a:r>
              <a:rPr lang="pt-PT" dirty="0"/>
              <a:t> </a:t>
            </a:r>
            <a:r>
              <a:rPr lang="pt-PT" b="1" dirty="0"/>
              <a:t>pureza</a:t>
            </a:r>
            <a:r>
              <a:rPr lang="pt-PT" dirty="0"/>
              <a:t> dos grupos (</a:t>
            </a:r>
            <a:r>
              <a:rPr lang="pt-PT" dirty="0" err="1"/>
              <a:t>ex</a:t>
            </a:r>
            <a:r>
              <a:rPr lang="pt-PT" dirty="0"/>
              <a:t>: separa sentimentos positivos dos negativos).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classificação final é dada pela </a:t>
            </a:r>
            <a:r>
              <a:rPr lang="pt-PT" b="1" dirty="0"/>
              <a:t>folha</a:t>
            </a:r>
            <a:r>
              <a:rPr lang="pt-PT" dirty="0"/>
              <a:t> (</a:t>
            </a:r>
            <a:r>
              <a:rPr lang="pt-PT" b="1" dirty="0"/>
              <a:t>nó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) onde a entrada vai parar.</a:t>
            </a:r>
          </a:p>
        </p:txBody>
      </p:sp>
    </p:spTree>
    <p:extLst>
      <p:ext uri="{BB962C8B-B14F-4D97-AF65-F5344CB8AC3E}">
        <p14:creationId xmlns:p14="http://schemas.microsoft.com/office/powerpoint/2010/main" val="242837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02EC-F42B-E890-1223-A99826F8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9F3FA198-FE0C-E1BD-57D1-DD53D5ECC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-15226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diagram of a decision tree&#10;&#10;Description automatically generated">
            <a:extLst>
              <a:ext uri="{FF2B5EF4-FFF2-40B4-BE49-F238E27FC236}">
                <a16:creationId xmlns:a16="http://schemas.microsoft.com/office/drawing/2014/main" id="{7BE4DAB8-9CA8-F685-031A-31C84C87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5267" y="1187972"/>
            <a:ext cx="3413760" cy="3413760"/>
          </a:xfrm>
          <a:prstGeom prst="roundRect">
            <a:avLst>
              <a:gd name="adj" fmla="val 71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74A77-C3D4-3E7B-F3BF-6806F7675569}"/>
              </a:ext>
            </a:extLst>
          </p:cNvPr>
          <p:cNvSpPr txBox="1"/>
          <p:nvPr/>
        </p:nvSpPr>
        <p:spPr>
          <a:xfrm>
            <a:off x="10782301" y="1187972"/>
            <a:ext cx="4790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</a:t>
            </a:r>
            <a:r>
              <a:rPr lang="pt-PT" b="1" dirty="0" err="1"/>
              <a:t>Decision</a:t>
            </a:r>
            <a:r>
              <a:rPr lang="pt-PT" b="1" dirty="0"/>
              <a:t> </a:t>
            </a:r>
            <a:r>
              <a:rPr lang="pt-PT" b="1" dirty="0" err="1"/>
              <a:t>Tree</a:t>
            </a:r>
            <a:r>
              <a:rPr lang="pt-PT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</a:t>
            </a:r>
            <a:r>
              <a:rPr lang="pt-PT" b="1" dirty="0"/>
              <a:t>árvore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decisão</a:t>
            </a:r>
            <a:r>
              <a:rPr lang="pt-PT" dirty="0"/>
              <a:t> é um modelo que </a:t>
            </a:r>
            <a:r>
              <a:rPr lang="pt-PT" b="1" dirty="0"/>
              <a:t>toma</a:t>
            </a:r>
            <a:r>
              <a:rPr lang="pt-PT" dirty="0"/>
              <a:t> </a:t>
            </a:r>
            <a:r>
              <a:rPr lang="pt-PT" b="1" dirty="0"/>
              <a:t>decisões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forma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</a:t>
            </a:r>
            <a:r>
              <a:rPr lang="pt-PT" b="1" dirty="0"/>
              <a:t>sucessivas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Divide os dados em </a:t>
            </a:r>
            <a:r>
              <a:rPr lang="pt-PT" b="1" dirty="0"/>
              <a:t>ramos</a:t>
            </a:r>
            <a:r>
              <a:rPr lang="pt-PT" dirty="0"/>
              <a:t> </a:t>
            </a:r>
            <a:r>
              <a:rPr lang="pt-PT" b="1" dirty="0"/>
              <a:t>com</a:t>
            </a:r>
            <a:r>
              <a:rPr lang="pt-PT" dirty="0"/>
              <a:t> </a:t>
            </a:r>
            <a:r>
              <a:rPr lang="pt-PT" b="1" dirty="0"/>
              <a:t>base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condições</a:t>
            </a:r>
            <a:r>
              <a:rPr lang="pt-PT" dirty="0"/>
              <a:t>, até chegar a uma </a:t>
            </a:r>
            <a:r>
              <a:rPr lang="pt-PT" b="1" dirty="0"/>
              <a:t>decisão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 (</a:t>
            </a:r>
            <a:r>
              <a:rPr lang="pt-PT" b="1" dirty="0"/>
              <a:t>classe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nó</a:t>
            </a:r>
            <a:r>
              <a:rPr lang="pt-PT" dirty="0"/>
              <a:t> faz uma pergunta (</a:t>
            </a:r>
            <a:r>
              <a:rPr lang="pt-PT" dirty="0" err="1"/>
              <a:t>ex</a:t>
            </a:r>
            <a:r>
              <a:rPr lang="pt-PT" dirty="0"/>
              <a:t>: “a palavra ‘</a:t>
            </a:r>
            <a:r>
              <a:rPr lang="pt-PT" dirty="0" err="1"/>
              <a:t>bad</a:t>
            </a:r>
            <a:r>
              <a:rPr lang="pt-PT" dirty="0"/>
              <a:t>’ aparece?”), e os ramos são as respostas (Sim / Não).</a:t>
            </a:r>
          </a:p>
          <a:p>
            <a:pPr algn="ctr"/>
            <a:endParaRPr lang="pt-PT" b="1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modelo analisa os dados e escolhe </a:t>
            </a:r>
            <a:r>
              <a:rPr lang="pt-PT" b="1" dirty="0"/>
              <a:t>as</a:t>
            </a:r>
            <a:r>
              <a:rPr lang="pt-PT" dirty="0"/>
              <a:t> </a:t>
            </a:r>
            <a:r>
              <a:rPr lang="pt-PT" b="1" dirty="0"/>
              <a:t>melhores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para dividir os exemplos.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Vai construindo uma </a:t>
            </a:r>
            <a:r>
              <a:rPr lang="pt-PT" b="1" dirty="0"/>
              <a:t>árvore</a:t>
            </a:r>
            <a:r>
              <a:rPr lang="pt-PT" dirty="0"/>
              <a:t> onde cada divisão </a:t>
            </a:r>
            <a:r>
              <a:rPr lang="pt-PT" b="1" dirty="0"/>
              <a:t>aumenta</a:t>
            </a:r>
            <a:r>
              <a:rPr lang="pt-PT" dirty="0"/>
              <a:t> </a:t>
            </a:r>
            <a:r>
              <a:rPr lang="pt-PT" b="1" dirty="0"/>
              <a:t>a</a:t>
            </a:r>
            <a:r>
              <a:rPr lang="pt-PT" dirty="0"/>
              <a:t> </a:t>
            </a:r>
            <a:r>
              <a:rPr lang="pt-PT" b="1" dirty="0"/>
              <a:t>pureza</a:t>
            </a:r>
            <a:r>
              <a:rPr lang="pt-PT" dirty="0"/>
              <a:t> dos grupos (</a:t>
            </a:r>
            <a:r>
              <a:rPr lang="pt-PT" dirty="0" err="1"/>
              <a:t>ex</a:t>
            </a:r>
            <a:r>
              <a:rPr lang="pt-PT" dirty="0"/>
              <a:t>: separa sentimentos positivos dos negativos).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classificação final é dada pela </a:t>
            </a:r>
            <a:r>
              <a:rPr lang="pt-PT" b="1" dirty="0"/>
              <a:t>folha</a:t>
            </a:r>
            <a:r>
              <a:rPr lang="pt-PT" dirty="0"/>
              <a:t> (</a:t>
            </a:r>
            <a:r>
              <a:rPr lang="pt-PT" b="1" dirty="0"/>
              <a:t>nó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) onde a entrada vai parar.</a:t>
            </a:r>
          </a:p>
        </p:txBody>
      </p:sp>
      <p:pic>
        <p:nvPicPr>
          <p:cNvPr id="16386" name="Picture 2" descr="Mastering XGBoost: A Beginner's Guide to Boosting Classification  Performance | by Jyoti Dabass, Ph.D. | Python in Plain English">
            <a:extLst>
              <a:ext uri="{FF2B5EF4-FFF2-40B4-BE49-F238E27FC236}">
                <a16:creationId xmlns:a16="http://schemas.microsoft.com/office/drawing/2014/main" id="{C876605A-4002-D057-B351-B2DE152B6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62" y="4131394"/>
            <a:ext cx="2494474" cy="9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0A306A-189E-7D08-BC1D-9BC48804DDE7}"/>
              </a:ext>
            </a:extLst>
          </p:cNvPr>
          <p:cNvCxnSpPr>
            <a:cxnSpLocks/>
          </p:cNvCxnSpPr>
          <p:nvPr/>
        </p:nvCxnSpPr>
        <p:spPr>
          <a:xfrm flipV="1">
            <a:off x="4572000" y="887268"/>
            <a:ext cx="0" cy="306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394" name="Picture 10" descr="Guide to Random Forest Classification and Regression Algorithms">
            <a:extLst>
              <a:ext uri="{FF2B5EF4-FFF2-40B4-BE49-F238E27FC236}">
                <a16:creationId xmlns:a16="http://schemas.microsoft.com/office/drawing/2014/main" id="{3E4FBBE0-8F80-16E7-89C3-74B3BA9FF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127" r="1757" b="3129"/>
          <a:stretch/>
        </p:blipFill>
        <p:spPr bwMode="auto">
          <a:xfrm>
            <a:off x="354125" y="1118926"/>
            <a:ext cx="3699475" cy="2157435"/>
          </a:xfrm>
          <a:prstGeom prst="roundRect">
            <a:avLst>
              <a:gd name="adj" fmla="val 1343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E1F10B95-E1B5-DC4F-4D53-842645372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34" r="3931"/>
          <a:stretch/>
        </p:blipFill>
        <p:spPr>
          <a:xfrm>
            <a:off x="4981289" y="1118926"/>
            <a:ext cx="3668065" cy="2046106"/>
          </a:xfrm>
          <a:prstGeom prst="roundRect">
            <a:avLst>
              <a:gd name="adj" fmla="val 1357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317;p72">
            <a:extLst>
              <a:ext uri="{FF2B5EF4-FFF2-40B4-BE49-F238E27FC236}">
                <a16:creationId xmlns:a16="http://schemas.microsoft.com/office/drawing/2014/main" id="{BA105399-EFB9-3AA3-EAA5-1623DEBFE92B}"/>
              </a:ext>
            </a:extLst>
          </p:cNvPr>
          <p:cNvSpPr txBox="1">
            <a:spLocks/>
          </p:cNvSpPr>
          <p:nvPr/>
        </p:nvSpPr>
        <p:spPr>
          <a:xfrm>
            <a:off x="1071110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Random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Forest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3" name="Google Shape;1317;p72">
            <a:extLst>
              <a:ext uri="{FF2B5EF4-FFF2-40B4-BE49-F238E27FC236}">
                <a16:creationId xmlns:a16="http://schemas.microsoft.com/office/drawing/2014/main" id="{B22D99D7-3A10-07CF-8A5B-3AD81C0F2B4D}"/>
              </a:ext>
            </a:extLst>
          </p:cNvPr>
          <p:cNvSpPr txBox="1">
            <a:spLocks/>
          </p:cNvSpPr>
          <p:nvPr/>
        </p:nvSpPr>
        <p:spPr>
          <a:xfrm>
            <a:off x="5687318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XGBoost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4" name="Google Shape;1317;p72">
            <a:extLst>
              <a:ext uri="{FF2B5EF4-FFF2-40B4-BE49-F238E27FC236}">
                <a16:creationId xmlns:a16="http://schemas.microsoft.com/office/drawing/2014/main" id="{2F0A241F-649D-4431-F7C5-3EBB5DC67CDB}"/>
              </a:ext>
            </a:extLst>
          </p:cNvPr>
          <p:cNvSpPr txBox="1">
            <a:spLocks/>
          </p:cNvSpPr>
          <p:nvPr/>
        </p:nvSpPr>
        <p:spPr>
          <a:xfrm>
            <a:off x="94926" y="3366536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Combina </a:t>
            </a:r>
            <a:r>
              <a:rPr lang="pt-PT" sz="1050" b="1" dirty="0">
                <a:latin typeface="Livvic" pitchFamily="2" charset="0"/>
              </a:rPr>
              <a:t>muitas árvores de decisão independentes</a:t>
            </a:r>
            <a:r>
              <a:rPr lang="pt-PT" sz="1050" dirty="0">
                <a:latin typeface="Livvic" pitchFamily="2" charset="0"/>
              </a:rPr>
              <a:t>, cada uma treinada com subconjuntos aleatórios dos dados e das </a:t>
            </a:r>
            <a:r>
              <a:rPr lang="pt-PT" sz="1050" dirty="0" err="1">
                <a:latin typeface="Livvic" pitchFamily="2" charset="0"/>
              </a:rPr>
              <a:t>features</a:t>
            </a:r>
            <a:r>
              <a:rPr lang="pt-PT" sz="1050" dirty="0">
                <a:latin typeface="Livvic" pitchFamily="2" charset="0"/>
              </a:rPr>
              <a:t>, e toma a decisão final por </a:t>
            </a:r>
            <a:r>
              <a:rPr lang="pt-PT" sz="1050" b="1" dirty="0">
                <a:latin typeface="Livvic" pitchFamily="2" charset="0"/>
              </a:rPr>
              <a:t>votação</a:t>
            </a:r>
            <a:r>
              <a:rPr lang="pt-PT" sz="1050" dirty="0">
                <a:latin typeface="Livvic" pitchFamily="2" charset="0"/>
              </a:rPr>
              <a:t> (classificação) ou </a:t>
            </a:r>
            <a:r>
              <a:rPr lang="pt-PT" sz="1050" b="1" dirty="0">
                <a:latin typeface="Livvic" pitchFamily="2" charset="0"/>
              </a:rPr>
              <a:t>média</a:t>
            </a:r>
            <a:r>
              <a:rPr lang="pt-PT" sz="1050" dirty="0">
                <a:latin typeface="Livvic" pitchFamily="2" charset="0"/>
              </a:rPr>
              <a:t> (regressão), aumentando a robustez e reduzindo o </a:t>
            </a:r>
            <a:r>
              <a:rPr lang="pt-PT" sz="1050" dirty="0" err="1">
                <a:latin typeface="Livvic" pitchFamily="2" charset="0"/>
              </a:rPr>
              <a:t>sobreajuste</a:t>
            </a:r>
            <a:r>
              <a:rPr lang="pt-PT" sz="1050" dirty="0">
                <a:latin typeface="Livvic" pitchFamily="2" charset="0"/>
              </a:rPr>
              <a:t>.</a:t>
            </a:r>
          </a:p>
        </p:txBody>
      </p:sp>
      <p:sp>
        <p:nvSpPr>
          <p:cNvPr id="17" name="Google Shape;1317;p72">
            <a:extLst>
              <a:ext uri="{FF2B5EF4-FFF2-40B4-BE49-F238E27FC236}">
                <a16:creationId xmlns:a16="http://schemas.microsoft.com/office/drawing/2014/main" id="{8843E13C-1922-31DB-55B6-CE764BFF8D42}"/>
              </a:ext>
            </a:extLst>
          </p:cNvPr>
          <p:cNvSpPr txBox="1">
            <a:spLocks/>
          </p:cNvSpPr>
          <p:nvPr/>
        </p:nvSpPr>
        <p:spPr>
          <a:xfrm>
            <a:off x="4711134" y="3276361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Constrói as árvores de forma </a:t>
            </a:r>
            <a:r>
              <a:rPr lang="pt-PT" sz="1050" b="1" dirty="0">
                <a:latin typeface="Livvic" pitchFamily="2" charset="0"/>
              </a:rPr>
              <a:t>sequencial</a:t>
            </a:r>
            <a:r>
              <a:rPr lang="pt-PT" sz="1050" dirty="0">
                <a:latin typeface="Livvic" pitchFamily="2" charset="0"/>
              </a:rPr>
              <a:t>, onde cada nova árvore aprende com os </a:t>
            </a:r>
            <a:r>
              <a:rPr lang="pt-PT" sz="1050" b="1" dirty="0">
                <a:latin typeface="Livvic" pitchFamily="2" charset="0"/>
              </a:rPr>
              <a:t>erros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da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anterior</a:t>
            </a:r>
            <a:r>
              <a:rPr lang="pt-PT" sz="1050" dirty="0">
                <a:latin typeface="Livvic" pitchFamily="2" charset="0"/>
              </a:rPr>
              <a:t> (técnica chamada </a:t>
            </a:r>
            <a:r>
              <a:rPr lang="pt-PT" sz="1050" b="1" dirty="0" err="1">
                <a:latin typeface="Livvic" pitchFamily="2" charset="0"/>
              </a:rPr>
              <a:t>boosting</a:t>
            </a:r>
            <a:r>
              <a:rPr lang="pt-PT" sz="1050" dirty="0">
                <a:latin typeface="Livvic" pitchFamily="2" charset="0"/>
              </a:rPr>
              <a:t>), otimizando o desempenho global com foco em </a:t>
            </a:r>
            <a:r>
              <a:rPr lang="pt-PT" sz="1050" b="1" dirty="0">
                <a:latin typeface="Livvic" pitchFamily="2" charset="0"/>
              </a:rPr>
              <a:t>minimizar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o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erro</a:t>
            </a:r>
            <a:r>
              <a:rPr lang="pt-PT" sz="1050" dirty="0">
                <a:latin typeface="Livvic" pitchFamily="2" charset="0"/>
              </a:rPr>
              <a:t> de forma eficiente e regularizada.</a:t>
            </a:r>
          </a:p>
        </p:txBody>
      </p:sp>
    </p:spTree>
    <p:extLst>
      <p:ext uri="{BB962C8B-B14F-4D97-AF65-F5344CB8AC3E}">
        <p14:creationId xmlns:p14="http://schemas.microsoft.com/office/powerpoint/2010/main" val="395199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60669-0F8D-1B30-5C07-BF569F87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FE811BE4-2406-11FD-AC31-878F83060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152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Redes Neuronais Artificiais</a:t>
            </a:r>
            <a:endParaRPr sz="4400" dirty="0"/>
          </a:p>
        </p:txBody>
      </p:sp>
      <p:pic>
        <p:nvPicPr>
          <p:cNvPr id="16386" name="Picture 2" descr="Mastering XGBoost: A Beginner's Guide to Boosting Classification  Performance | by Jyoti Dabass, Ph.D. | Python in Plain English">
            <a:extLst>
              <a:ext uri="{FF2B5EF4-FFF2-40B4-BE49-F238E27FC236}">
                <a16:creationId xmlns:a16="http://schemas.microsoft.com/office/drawing/2014/main" id="{CA862C38-5857-97FE-C9FB-AE92D083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141" y="4131394"/>
            <a:ext cx="2494474" cy="9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7A4A9-45A4-7B70-A8DB-5B389A22BD44}"/>
              </a:ext>
            </a:extLst>
          </p:cNvPr>
          <p:cNvCxnSpPr>
            <a:cxnSpLocks/>
          </p:cNvCxnSpPr>
          <p:nvPr/>
        </p:nvCxnSpPr>
        <p:spPr>
          <a:xfrm flipV="1">
            <a:off x="14093379" y="887268"/>
            <a:ext cx="0" cy="306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394" name="Picture 10" descr="Guide to Random Forest Classification and Regression Algorithms">
            <a:extLst>
              <a:ext uri="{FF2B5EF4-FFF2-40B4-BE49-F238E27FC236}">
                <a16:creationId xmlns:a16="http://schemas.microsoft.com/office/drawing/2014/main" id="{EE787A53-A896-34CD-5E7E-D84F39F1E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127" r="1757" b="3129"/>
          <a:stretch/>
        </p:blipFill>
        <p:spPr bwMode="auto">
          <a:xfrm>
            <a:off x="9875504" y="1118926"/>
            <a:ext cx="3699475" cy="2157435"/>
          </a:xfrm>
          <a:prstGeom prst="roundRect">
            <a:avLst>
              <a:gd name="adj" fmla="val 1343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298DEE40-CDDE-B457-8646-3FC05077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4" r="3931"/>
          <a:stretch/>
        </p:blipFill>
        <p:spPr>
          <a:xfrm>
            <a:off x="14502668" y="1118926"/>
            <a:ext cx="3668065" cy="2046106"/>
          </a:xfrm>
          <a:prstGeom prst="roundRect">
            <a:avLst>
              <a:gd name="adj" fmla="val 1357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317;p72">
            <a:extLst>
              <a:ext uri="{FF2B5EF4-FFF2-40B4-BE49-F238E27FC236}">
                <a16:creationId xmlns:a16="http://schemas.microsoft.com/office/drawing/2014/main" id="{D429AE08-BDAD-DAD4-B931-9C9AC8B9330C}"/>
              </a:ext>
            </a:extLst>
          </p:cNvPr>
          <p:cNvSpPr txBox="1">
            <a:spLocks/>
          </p:cNvSpPr>
          <p:nvPr/>
        </p:nvSpPr>
        <p:spPr>
          <a:xfrm>
            <a:off x="10592489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Random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Forest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3" name="Google Shape;1317;p72">
            <a:extLst>
              <a:ext uri="{FF2B5EF4-FFF2-40B4-BE49-F238E27FC236}">
                <a16:creationId xmlns:a16="http://schemas.microsoft.com/office/drawing/2014/main" id="{9E622C89-C72D-EE5F-10B8-8646E2252165}"/>
              </a:ext>
            </a:extLst>
          </p:cNvPr>
          <p:cNvSpPr txBox="1">
            <a:spLocks/>
          </p:cNvSpPr>
          <p:nvPr/>
        </p:nvSpPr>
        <p:spPr>
          <a:xfrm>
            <a:off x="15208697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XGBoost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4" name="Google Shape;1317;p72">
            <a:extLst>
              <a:ext uri="{FF2B5EF4-FFF2-40B4-BE49-F238E27FC236}">
                <a16:creationId xmlns:a16="http://schemas.microsoft.com/office/drawing/2014/main" id="{5CEF3C10-82CF-9522-6DB7-8FC8E5DF4411}"/>
              </a:ext>
            </a:extLst>
          </p:cNvPr>
          <p:cNvSpPr txBox="1">
            <a:spLocks/>
          </p:cNvSpPr>
          <p:nvPr/>
        </p:nvSpPr>
        <p:spPr>
          <a:xfrm>
            <a:off x="9616305" y="3366536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Combina </a:t>
            </a:r>
            <a:r>
              <a:rPr lang="pt-PT" sz="1050" b="1" dirty="0">
                <a:latin typeface="Livvic" pitchFamily="2" charset="0"/>
              </a:rPr>
              <a:t>muitas árvores de decisão independentes</a:t>
            </a:r>
            <a:r>
              <a:rPr lang="pt-PT" sz="1050" dirty="0">
                <a:latin typeface="Livvic" pitchFamily="2" charset="0"/>
              </a:rPr>
              <a:t>, cada uma treinada com subconjuntos aleatórios dos dados e das </a:t>
            </a:r>
            <a:r>
              <a:rPr lang="pt-PT" sz="1050" dirty="0" err="1">
                <a:latin typeface="Livvic" pitchFamily="2" charset="0"/>
              </a:rPr>
              <a:t>features</a:t>
            </a:r>
            <a:r>
              <a:rPr lang="pt-PT" sz="1050" dirty="0">
                <a:latin typeface="Livvic" pitchFamily="2" charset="0"/>
              </a:rPr>
              <a:t>, e toma a decisão final por </a:t>
            </a:r>
            <a:r>
              <a:rPr lang="pt-PT" sz="1050" b="1" dirty="0">
                <a:latin typeface="Livvic" pitchFamily="2" charset="0"/>
              </a:rPr>
              <a:t>votação</a:t>
            </a:r>
            <a:r>
              <a:rPr lang="pt-PT" sz="1050" dirty="0">
                <a:latin typeface="Livvic" pitchFamily="2" charset="0"/>
              </a:rPr>
              <a:t> (classificação) ou </a:t>
            </a:r>
            <a:r>
              <a:rPr lang="pt-PT" sz="1050" b="1" dirty="0">
                <a:latin typeface="Livvic" pitchFamily="2" charset="0"/>
              </a:rPr>
              <a:t>média</a:t>
            </a:r>
            <a:r>
              <a:rPr lang="pt-PT" sz="1050" dirty="0">
                <a:latin typeface="Livvic" pitchFamily="2" charset="0"/>
              </a:rPr>
              <a:t> (regressão), aumentando a robustez e reduzindo o </a:t>
            </a:r>
            <a:r>
              <a:rPr lang="pt-PT" sz="1050" dirty="0" err="1">
                <a:latin typeface="Livvic" pitchFamily="2" charset="0"/>
              </a:rPr>
              <a:t>sobreajuste</a:t>
            </a:r>
            <a:r>
              <a:rPr lang="pt-PT" sz="1050" dirty="0">
                <a:latin typeface="Livvic" pitchFamily="2" charset="0"/>
              </a:rPr>
              <a:t>.</a:t>
            </a:r>
          </a:p>
        </p:txBody>
      </p:sp>
      <p:sp>
        <p:nvSpPr>
          <p:cNvPr id="17" name="Google Shape;1317;p72">
            <a:extLst>
              <a:ext uri="{FF2B5EF4-FFF2-40B4-BE49-F238E27FC236}">
                <a16:creationId xmlns:a16="http://schemas.microsoft.com/office/drawing/2014/main" id="{9909016B-5241-F513-DA53-383DD630E7F1}"/>
              </a:ext>
            </a:extLst>
          </p:cNvPr>
          <p:cNvSpPr txBox="1">
            <a:spLocks/>
          </p:cNvSpPr>
          <p:nvPr/>
        </p:nvSpPr>
        <p:spPr>
          <a:xfrm>
            <a:off x="14232513" y="3276361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Constrói as árvores de forma </a:t>
            </a:r>
            <a:r>
              <a:rPr lang="pt-PT" sz="1050" b="1" dirty="0">
                <a:latin typeface="Livvic" pitchFamily="2" charset="0"/>
              </a:rPr>
              <a:t>sequencial</a:t>
            </a:r>
            <a:r>
              <a:rPr lang="pt-PT" sz="1050" dirty="0">
                <a:latin typeface="Livvic" pitchFamily="2" charset="0"/>
              </a:rPr>
              <a:t>, onde cada nova árvore aprende com os </a:t>
            </a:r>
            <a:r>
              <a:rPr lang="pt-PT" sz="1050" b="1" dirty="0">
                <a:latin typeface="Livvic" pitchFamily="2" charset="0"/>
              </a:rPr>
              <a:t>erros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da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anterior</a:t>
            </a:r>
            <a:r>
              <a:rPr lang="pt-PT" sz="1050" dirty="0">
                <a:latin typeface="Livvic" pitchFamily="2" charset="0"/>
              </a:rPr>
              <a:t> (técnica chamada </a:t>
            </a:r>
            <a:r>
              <a:rPr lang="pt-PT" sz="1050" b="1" dirty="0" err="1">
                <a:latin typeface="Livvic" pitchFamily="2" charset="0"/>
              </a:rPr>
              <a:t>boosting</a:t>
            </a:r>
            <a:r>
              <a:rPr lang="pt-PT" sz="1050" dirty="0">
                <a:latin typeface="Livvic" pitchFamily="2" charset="0"/>
              </a:rPr>
              <a:t>), otimizando o desempenho global com foco em </a:t>
            </a:r>
            <a:r>
              <a:rPr lang="pt-PT" sz="1050" b="1" dirty="0">
                <a:latin typeface="Livvic" pitchFamily="2" charset="0"/>
              </a:rPr>
              <a:t>minimizar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o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erro</a:t>
            </a:r>
            <a:r>
              <a:rPr lang="pt-PT" sz="1050" dirty="0">
                <a:latin typeface="Livvic" pitchFamily="2" charset="0"/>
              </a:rPr>
              <a:t> de forma eficiente e regularizada.</a:t>
            </a:r>
          </a:p>
        </p:txBody>
      </p:sp>
      <p:pic>
        <p:nvPicPr>
          <p:cNvPr id="17412" name="Picture 4" descr="Fundamentos de Redes Neurais - Laboratório iMobilis">
            <a:extLst>
              <a:ext uri="{FF2B5EF4-FFF2-40B4-BE49-F238E27FC236}">
                <a16:creationId xmlns:a16="http://schemas.microsoft.com/office/drawing/2014/main" id="{545705E3-AB9A-A949-195C-6F2FF3F4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8" y="1451688"/>
            <a:ext cx="3548589" cy="19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1B938-4FB3-DBB2-07C4-7856576E142E}"/>
              </a:ext>
            </a:extLst>
          </p:cNvPr>
          <p:cNvSpPr txBox="1"/>
          <p:nvPr/>
        </p:nvSpPr>
        <p:spPr>
          <a:xfrm>
            <a:off x="2017894" y="739945"/>
            <a:ext cx="51082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300" dirty="0">
                <a:latin typeface="Livvic" pitchFamily="2" charset="0"/>
              </a:rPr>
              <a:t>Modelos inspirados no cérebro humano, compostos por “neurónios artificiais” organizados em camadas.</a:t>
            </a:r>
            <a:endParaRPr lang="en-US" sz="1300" dirty="0">
              <a:latin typeface="Livv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87DD2-6AEF-2835-9C7E-441F175FC91B}"/>
              </a:ext>
            </a:extLst>
          </p:cNvPr>
          <p:cNvSpPr txBox="1"/>
          <p:nvPr/>
        </p:nvSpPr>
        <p:spPr>
          <a:xfrm>
            <a:off x="205827" y="3698129"/>
            <a:ext cx="90327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Como funcionam?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Cada neurónio recebe números (inputs), aplica uma operação matemática e transmite o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Ligam-se em camadas: </a:t>
            </a:r>
            <a:r>
              <a:rPr lang="pt-PT" b="1" dirty="0">
                <a:latin typeface="Livvic" pitchFamily="2" charset="0"/>
              </a:rPr>
              <a:t>entrada → ocultas → saída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Aprendem ajustando os pesos das ligações com base nos erros cometidos (através de um processo chamado </a:t>
            </a:r>
            <a:r>
              <a:rPr lang="pt-PT" b="1" dirty="0" err="1">
                <a:latin typeface="Livvic" pitchFamily="2" charset="0"/>
              </a:rPr>
              <a:t>backpropagation</a:t>
            </a:r>
            <a:r>
              <a:rPr lang="pt-PT" dirty="0">
                <a:latin typeface="Livvic" pitchFamily="2" charset="0"/>
              </a:rPr>
              <a:t>).</a:t>
            </a:r>
          </a:p>
        </p:txBody>
      </p:sp>
      <p:pic>
        <p:nvPicPr>
          <p:cNvPr id="17416" name="Picture 8" descr="Activation Functions in Neural Network – Study Machine Learning">
            <a:extLst>
              <a:ext uri="{FF2B5EF4-FFF2-40B4-BE49-F238E27FC236}">
                <a16:creationId xmlns:a16="http://schemas.microsoft.com/office/drawing/2014/main" id="{72EF15F2-7FB2-F424-A98E-3CC50A53A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09" y="1567777"/>
            <a:ext cx="4717884" cy="168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CD48-7877-F703-DCE4-993DE2B9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8AF75465-30CD-15F3-D72D-359E310ED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152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Redes Neuronais Artificiais - GRU</a:t>
            </a:r>
            <a:endParaRPr sz="4400" dirty="0"/>
          </a:p>
        </p:txBody>
      </p:sp>
      <p:pic>
        <p:nvPicPr>
          <p:cNvPr id="17412" name="Picture 4" descr="Fundamentos de Redes Neurais - Laboratório iMobilis">
            <a:extLst>
              <a:ext uri="{FF2B5EF4-FFF2-40B4-BE49-F238E27FC236}">
                <a16:creationId xmlns:a16="http://schemas.microsoft.com/office/drawing/2014/main" id="{B8E5F579-7162-6054-29AF-43A01E33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8" y="6607888"/>
            <a:ext cx="3548589" cy="19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A1871-D8DF-D954-BE56-9F42551EEA3B}"/>
              </a:ext>
            </a:extLst>
          </p:cNvPr>
          <p:cNvSpPr txBox="1"/>
          <p:nvPr/>
        </p:nvSpPr>
        <p:spPr>
          <a:xfrm>
            <a:off x="2017894" y="5896145"/>
            <a:ext cx="51082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300" dirty="0">
                <a:latin typeface="Livvic" pitchFamily="2" charset="0"/>
              </a:rPr>
              <a:t>Modelos inspirados no cérebro humano, compostos por “neurónios artificiais” organizados em camadas.</a:t>
            </a:r>
            <a:endParaRPr lang="en-US" sz="1300" dirty="0">
              <a:latin typeface="Livv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0F738-6B1F-E0C0-D367-940D7A9E531E}"/>
              </a:ext>
            </a:extLst>
          </p:cNvPr>
          <p:cNvSpPr txBox="1"/>
          <p:nvPr/>
        </p:nvSpPr>
        <p:spPr>
          <a:xfrm>
            <a:off x="205827" y="8854329"/>
            <a:ext cx="90327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Como funcionam?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Cada neurónio recebe números (inputs), aplica uma operação matemática e transmite o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Ligam-se em camadas: </a:t>
            </a:r>
            <a:r>
              <a:rPr lang="pt-PT" b="1" dirty="0">
                <a:latin typeface="Livvic" pitchFamily="2" charset="0"/>
              </a:rPr>
              <a:t>entrada → ocultas → saída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Aprendem ajustando os pesos das ligações com base nos erros cometidos (através de um processo chamado </a:t>
            </a:r>
            <a:r>
              <a:rPr lang="pt-PT" b="1" dirty="0" err="1">
                <a:latin typeface="Livvic" pitchFamily="2" charset="0"/>
              </a:rPr>
              <a:t>backpropagation</a:t>
            </a:r>
            <a:r>
              <a:rPr lang="pt-PT" dirty="0">
                <a:latin typeface="Livvic" pitchFamily="2" charset="0"/>
              </a:rPr>
              <a:t>).</a:t>
            </a:r>
          </a:p>
        </p:txBody>
      </p:sp>
      <p:pic>
        <p:nvPicPr>
          <p:cNvPr id="17416" name="Picture 8" descr="Activation Functions in Neural Network – Study Machine Learning">
            <a:extLst>
              <a:ext uri="{FF2B5EF4-FFF2-40B4-BE49-F238E27FC236}">
                <a16:creationId xmlns:a16="http://schemas.microsoft.com/office/drawing/2014/main" id="{B97F2577-4930-6869-D5C5-C4FF5C45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09" y="6723977"/>
            <a:ext cx="4717884" cy="168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apítulo 52 - Arquitetura de Redes Neurais Gated Recurrent Unit (GRU) -  Deep Learning Book">
            <a:extLst>
              <a:ext uri="{FF2B5EF4-FFF2-40B4-BE49-F238E27FC236}">
                <a16:creationId xmlns:a16="http://schemas.microsoft.com/office/drawing/2014/main" id="{3D231BC4-E966-EDEC-6F9B-B6F6333E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7" y="1254168"/>
            <a:ext cx="4594387" cy="2402985"/>
          </a:xfrm>
          <a:prstGeom prst="roundRect">
            <a:avLst>
              <a:gd name="adj" fmla="val 1193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EBE92-46E6-AF54-CCC9-72937497443B}"/>
              </a:ext>
            </a:extLst>
          </p:cNvPr>
          <p:cNvSpPr txBox="1"/>
          <p:nvPr/>
        </p:nvSpPr>
        <p:spPr>
          <a:xfrm>
            <a:off x="5117195" y="855927"/>
            <a:ext cx="4017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GRU (</a:t>
            </a:r>
            <a:r>
              <a:rPr lang="pt-PT" b="1" dirty="0" err="1"/>
              <a:t>Gated</a:t>
            </a:r>
            <a:r>
              <a:rPr lang="pt-PT" b="1" dirty="0"/>
              <a:t> </a:t>
            </a:r>
            <a:r>
              <a:rPr lang="pt-PT" b="1" dirty="0" err="1"/>
              <a:t>Recurrent</a:t>
            </a:r>
            <a:r>
              <a:rPr lang="pt-PT" b="1" dirty="0"/>
              <a:t> </a:t>
            </a:r>
            <a:r>
              <a:rPr lang="pt-PT" b="1" dirty="0" err="1"/>
              <a:t>Unit</a:t>
            </a:r>
            <a:r>
              <a:rPr lang="pt-PT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Tipo de rede desenhada para lidar com dados </a:t>
            </a:r>
            <a:r>
              <a:rPr lang="pt-PT" b="1" dirty="0"/>
              <a:t>sequenciais</a:t>
            </a:r>
            <a:r>
              <a:rPr lang="pt-PT" dirty="0"/>
              <a:t> (</a:t>
            </a:r>
            <a:r>
              <a:rPr lang="pt-PT" dirty="0" err="1"/>
              <a:t>ex</a:t>
            </a:r>
            <a:r>
              <a:rPr lang="pt-PT" dirty="0"/>
              <a:t>: </a:t>
            </a:r>
            <a:r>
              <a:rPr lang="pt-PT" b="1" dirty="0"/>
              <a:t>texto</a:t>
            </a:r>
            <a:r>
              <a:rPr lang="pt-PT" dirty="0"/>
              <a:t>, </a:t>
            </a:r>
            <a:r>
              <a:rPr lang="pt-PT" b="1" dirty="0"/>
              <a:t>frases</a:t>
            </a:r>
            <a:r>
              <a:rPr lang="pt-PT" dirty="0"/>
              <a:t>, </a:t>
            </a:r>
            <a:r>
              <a:rPr lang="pt-PT" b="1" dirty="0"/>
              <a:t>tempo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Em vez de processar tudo de uma vez, </a:t>
            </a:r>
            <a:r>
              <a:rPr lang="pt-PT" b="1" dirty="0"/>
              <a:t>lê passo a passo</a:t>
            </a:r>
            <a:r>
              <a:rPr lang="pt-PT" dirty="0"/>
              <a:t> (palavra a palavra).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Mantém uma “memória” do que foi lido anteriormente.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Usa </a:t>
            </a:r>
            <a:r>
              <a:rPr lang="pt-PT" b="1" dirty="0"/>
              <a:t>portas</a:t>
            </a:r>
            <a:r>
              <a:rPr lang="pt-PT" dirty="0"/>
              <a:t> para decidir </a:t>
            </a:r>
            <a:r>
              <a:rPr lang="pt-PT" b="1" dirty="0"/>
              <a:t>o que manter e o que esquecer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Lembra-se de contexto em frases longas.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Mais rápida e simples que modelos complexos, mas com desempenho semelhante.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BAF56-12CB-5B03-5F46-56158440783D}"/>
              </a:ext>
            </a:extLst>
          </p:cNvPr>
          <p:cNvSpPr txBox="1"/>
          <p:nvPr/>
        </p:nvSpPr>
        <p:spPr>
          <a:xfrm>
            <a:off x="205827" y="3872138"/>
            <a:ext cx="45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  <a:r>
              <a:rPr lang="pt-PT" b="1" dirty="0"/>
              <a:t>Pequena Analogia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“Uma GRU é como alguém que ouve uma frase inteira antes de responder, lembrando-se das partes mais importantes.”</a:t>
            </a:r>
          </a:p>
        </p:txBody>
      </p:sp>
    </p:spTree>
    <p:extLst>
      <p:ext uri="{BB962C8B-B14F-4D97-AF65-F5344CB8AC3E}">
        <p14:creationId xmlns:p14="http://schemas.microsoft.com/office/powerpoint/2010/main" val="237931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81109-F2B5-59BF-22A6-418A43A2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FD172BC-BC90-65D6-F26B-F51D38D7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5DB76EBD-4CAA-05D5-4635-2D1D2753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D9785EBB-C3A3-DEED-4307-A7FE976B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22AB20B5-BBAA-19B7-04BD-233D0F379598}"/>
              </a:ext>
            </a:extLst>
          </p:cNvPr>
          <p:cNvSpPr txBox="1">
            <a:spLocks noGrp="1"/>
          </p:cNvSpPr>
          <p:nvPr/>
        </p:nvSpPr>
        <p:spPr>
          <a:xfrm>
            <a:off x="34911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</p:spTree>
    <p:extLst>
      <p:ext uri="{BB962C8B-B14F-4D97-AF65-F5344CB8AC3E}">
        <p14:creationId xmlns:p14="http://schemas.microsoft.com/office/powerpoint/2010/main" val="197982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0706D425-2C10-6E59-0327-E319C29F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FA64FD50-BF59-B00B-4469-205AA1EF5F3F}"/>
              </a:ext>
            </a:extLst>
          </p:cNvPr>
          <p:cNvSpPr txBox="1">
            <a:spLocks/>
          </p:cNvSpPr>
          <p:nvPr/>
        </p:nvSpPr>
        <p:spPr>
          <a:xfrm>
            <a:off x="5146799" y="379339"/>
            <a:ext cx="3520758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800" b="1" dirty="0">
                <a:latin typeface="Redressed" panose="020B0604020202020204" charset="0"/>
              </a:rPr>
              <a:t>IA</a:t>
            </a:r>
            <a:r>
              <a:rPr lang="en-US" sz="2800" dirty="0">
                <a:latin typeface="Redressed" panose="020B0604020202020204" charset="0"/>
              </a:rPr>
              <a:t> vs </a:t>
            </a:r>
            <a:r>
              <a:rPr lang="en-US" sz="2800" b="1" dirty="0">
                <a:latin typeface="Redressed" panose="020B0604020202020204" charset="0"/>
              </a:rPr>
              <a:t>Machine</a:t>
            </a:r>
            <a:r>
              <a:rPr lang="en-US" sz="2800" dirty="0">
                <a:latin typeface="Redressed" panose="020B0604020202020204" charset="0"/>
              </a:rPr>
              <a:t> </a:t>
            </a:r>
            <a:r>
              <a:rPr lang="en-US" sz="2800" b="1" dirty="0">
                <a:latin typeface="Redressed" panose="020B0604020202020204" charset="0"/>
              </a:rPr>
              <a:t>Learning</a:t>
            </a:r>
            <a:r>
              <a:rPr lang="en-US" sz="2800" dirty="0">
                <a:latin typeface="Redressed" panose="020B0604020202020204" charset="0"/>
              </a:rPr>
              <a:t> vs </a:t>
            </a:r>
            <a:r>
              <a:rPr lang="en-US" sz="2800" b="1" dirty="0">
                <a:latin typeface="Redressed" panose="020B0604020202020204" charset="0"/>
              </a:rPr>
              <a:t>Deep</a:t>
            </a:r>
            <a:r>
              <a:rPr lang="en-US" sz="2800" dirty="0">
                <a:latin typeface="Redressed" panose="020B0604020202020204" charset="0"/>
              </a:rPr>
              <a:t> </a:t>
            </a:r>
            <a:r>
              <a:rPr lang="en-US" sz="2800" b="1" dirty="0">
                <a:latin typeface="Redressed" panose="020B0604020202020204" charset="0"/>
              </a:rPr>
              <a:t>Learning</a:t>
            </a:r>
            <a:endParaRPr lang="pt-PT" sz="2800" b="1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2544-FC45-B827-4CD4-915BFC8A1614}"/>
              </a:ext>
            </a:extLst>
          </p:cNvPr>
          <p:cNvSpPr txBox="1"/>
          <p:nvPr/>
        </p:nvSpPr>
        <p:spPr>
          <a:xfrm>
            <a:off x="5146798" y="1447800"/>
            <a:ext cx="35207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Livvic" pitchFamily="2" charset="0"/>
              </a:rPr>
              <a:t>Inteligência Artificial (IA)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Campo da ciência que desenvolve sistemas capazes de simular comportamentos inteligentes.</a:t>
            </a:r>
          </a:p>
          <a:p>
            <a:r>
              <a:rPr lang="pt-PT" b="1" dirty="0" err="1">
                <a:latin typeface="Livvic" pitchFamily="2" charset="0"/>
              </a:rPr>
              <a:t>Machine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b="1" dirty="0">
                <a:latin typeface="Livvic" pitchFamily="2" charset="0"/>
              </a:rPr>
              <a:t>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Subárea da IA onde os sistemas aprendem automaticamente a partir de dados.</a:t>
            </a:r>
          </a:p>
          <a:p>
            <a:r>
              <a:rPr lang="pt-PT" b="1" dirty="0" err="1">
                <a:latin typeface="Livvic" pitchFamily="2" charset="0"/>
              </a:rPr>
              <a:t>Deep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b="1" dirty="0">
                <a:latin typeface="Livvic" pitchFamily="2" charset="0"/>
              </a:rPr>
              <a:t> (DL)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Subconjunto do ML que utiliza redes neuronais profundas para resolver tarefas mais complexas, como visão por computador ou processamento de linguagem natural.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2050" name="Picture 2" descr="Introduction to Deep Learning: What do I need to know…? | by Stacey  Ronaghan | Medium">
            <a:extLst>
              <a:ext uri="{FF2B5EF4-FFF2-40B4-BE49-F238E27FC236}">
                <a16:creationId xmlns:a16="http://schemas.microsoft.com/office/drawing/2014/main" id="{5865B1BE-7D66-ABDC-800D-08E30AD0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3" y="922193"/>
            <a:ext cx="4490460" cy="329911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3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B7D-6EE5-0F25-00C7-B780EF73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5CDDBE5F-9C78-D62D-2226-53F987C7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232EC684-9BED-5A6C-A774-07395662A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7518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Evaluation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55C91FEE-6746-D895-902A-DF6B04B7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2823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BB008D5E-C53F-0334-002A-0A0ABABB5B4A}"/>
              </a:ext>
            </a:extLst>
          </p:cNvPr>
          <p:cNvSpPr txBox="1">
            <a:spLocks noGrp="1"/>
          </p:cNvSpPr>
          <p:nvPr/>
        </p:nvSpPr>
        <p:spPr>
          <a:xfrm>
            <a:off x="3487690" y="1190657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</p:spTree>
    <p:extLst>
      <p:ext uri="{BB962C8B-B14F-4D97-AF65-F5344CB8AC3E}">
        <p14:creationId xmlns:p14="http://schemas.microsoft.com/office/powerpoint/2010/main" val="573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6410-62CA-EE80-ABB4-197F1370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8829535-D5F3-6016-3203-46782E88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5647520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1367F2E-967F-4AD5-99BE-428DE595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6945784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FE0094F-0CEE-4064-A4E6-8D7A97024762}"/>
              </a:ext>
            </a:extLst>
          </p:cNvPr>
          <p:cNvSpPr txBox="1">
            <a:spLocks noGrp="1"/>
          </p:cNvSpPr>
          <p:nvPr/>
        </p:nvSpPr>
        <p:spPr>
          <a:xfrm>
            <a:off x="3487690" y="5312716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6C775-F3A3-939F-DE98-9E898500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03" y="120400"/>
            <a:ext cx="5951593" cy="708275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</p:txBody>
      </p:sp>
      <p:pic>
        <p:nvPicPr>
          <p:cNvPr id="19464" name="Picture 8" descr="Essential Regression Evaluation Metrics: MSE, RMSE, MAE, R², and Adjusted  R² | by FARSHAD K | Medium">
            <a:extLst>
              <a:ext uri="{FF2B5EF4-FFF2-40B4-BE49-F238E27FC236}">
                <a16:creationId xmlns:a16="http://schemas.microsoft.com/office/drawing/2014/main" id="{8B6E9438-6151-2A40-F9AA-F7F5700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73" y="1040848"/>
            <a:ext cx="6061851" cy="35814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3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7C4C-58F2-3428-4D97-431D5B96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1374-C158-CFC8-E101-F482D123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81" y="92238"/>
            <a:ext cx="6363233" cy="708275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Google Shape;1317;p72">
            <a:extLst>
              <a:ext uri="{FF2B5EF4-FFF2-40B4-BE49-F238E27FC236}">
                <a16:creationId xmlns:a16="http://schemas.microsoft.com/office/drawing/2014/main" id="{AA77F7CF-B7BC-13E1-762C-DF8E4110A91C}"/>
              </a:ext>
            </a:extLst>
          </p:cNvPr>
          <p:cNvSpPr txBox="1">
            <a:spLocks/>
          </p:cNvSpPr>
          <p:nvPr/>
        </p:nvSpPr>
        <p:spPr>
          <a:xfrm>
            <a:off x="1561291" y="1169436"/>
            <a:ext cx="2489508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Confusion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Matrix</a:t>
            </a:r>
            <a:endParaRPr lang="pt-PT" sz="2000" b="1" dirty="0">
              <a:latin typeface="Livvic" pitchFamily="2" charset="0"/>
            </a:endParaRPr>
          </a:p>
        </p:txBody>
      </p:sp>
      <p:pic>
        <p:nvPicPr>
          <p:cNvPr id="20504" name="Picture 24" descr="How to interpret a confusion matrix for a machine learning model">
            <a:extLst>
              <a:ext uri="{FF2B5EF4-FFF2-40B4-BE49-F238E27FC236}">
                <a16:creationId xmlns:a16="http://schemas.microsoft.com/office/drawing/2014/main" id="{F1E9ACA5-E491-451D-8B93-8DCCCE3D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7" y="1533549"/>
            <a:ext cx="5052736" cy="284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onfusion matrix evaluation and examples - Alps Academy">
            <a:extLst>
              <a:ext uri="{FF2B5EF4-FFF2-40B4-BE49-F238E27FC236}">
                <a16:creationId xmlns:a16="http://schemas.microsoft.com/office/drawing/2014/main" id="{9D7133E7-879D-E964-C11A-19D2FB8F3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r="23303"/>
          <a:stretch/>
        </p:blipFill>
        <p:spPr bwMode="auto">
          <a:xfrm>
            <a:off x="5771437" y="1381148"/>
            <a:ext cx="3092886" cy="314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0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DAC09-8BB9-8459-E3C8-12661B45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3A38-3C8F-86C9-224A-FD1D5270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136550"/>
            <a:ext cx="8498034" cy="708275"/>
          </a:xfrm>
        </p:spPr>
        <p:txBody>
          <a:bodyPr/>
          <a:lstStyle/>
          <a:p>
            <a:r>
              <a:rPr lang="en-US" sz="4800" dirty="0" err="1"/>
              <a:t>Cuidados</a:t>
            </a:r>
            <a:r>
              <a:rPr lang="en-US" sz="4800" dirty="0"/>
              <a:t> a </a:t>
            </a:r>
            <a:r>
              <a:rPr lang="en-US" sz="4800" dirty="0" err="1"/>
              <a:t>ter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</a:t>
            </a:r>
            <a:r>
              <a:rPr lang="en-US" sz="4800" dirty="0" err="1"/>
              <a:t>leitura</a:t>
            </a:r>
            <a:r>
              <a:rPr lang="en-US" sz="4800" dirty="0"/>
              <a:t> das </a:t>
            </a:r>
            <a:r>
              <a:rPr lang="en-US" sz="4800" dirty="0" err="1"/>
              <a:t>métricas</a:t>
            </a:r>
            <a:r>
              <a:rPr lang="en-US" sz="4800" dirty="0"/>
              <a:t>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8FD318-BBD6-5918-8FCE-95EC68EC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611" y="844825"/>
            <a:ext cx="77247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8561B-093A-CF6C-C440-F8AD2047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3F14A84E-C8F7-68F5-7237-078AD7C1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E12B7561-7FE9-FC36-4AB3-D3C6AE20A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7518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Evaluation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528CD470-B096-3263-27CF-9B42681D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2823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79556A0D-8D72-C683-9B32-B7A49D0ECEA5}"/>
              </a:ext>
            </a:extLst>
          </p:cNvPr>
          <p:cNvSpPr txBox="1">
            <a:spLocks noGrp="1"/>
          </p:cNvSpPr>
          <p:nvPr/>
        </p:nvSpPr>
        <p:spPr>
          <a:xfrm>
            <a:off x="3487690" y="1190657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</p:spTree>
    <p:extLst>
      <p:ext uri="{BB962C8B-B14F-4D97-AF65-F5344CB8AC3E}">
        <p14:creationId xmlns:p14="http://schemas.microsoft.com/office/powerpoint/2010/main" val="296667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1425-0C04-24AB-C639-45A0398A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61DFF493-CC83-B08D-8E24-75CF41C7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BC9F5E30-4313-173B-168D-D86E69150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698" y="352425"/>
            <a:ext cx="2878306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Deployment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2B893C34-C5B5-D400-C208-44C17425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80902" y="2061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EAB6B1D-EE62-BF6C-CBCA-DEDF926F5DC0}"/>
              </a:ext>
            </a:extLst>
          </p:cNvPr>
          <p:cNvSpPr txBox="1">
            <a:spLocks noGrp="1"/>
          </p:cNvSpPr>
          <p:nvPr/>
        </p:nvSpPr>
        <p:spPr>
          <a:xfrm>
            <a:off x="3486150" y="352425"/>
            <a:ext cx="5506968" cy="44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Planear a Implementação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Definir como os resultados vão ser utilizados na prática​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Planear Monitorização e Manutenção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Estabelecer mecanismos para acompanhar o desempenho do modelo ao longo do tempo: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Detetar desvios ou degradação de performance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Atualizar modelos, dados ou regras, conforme necessário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Produzir o Relatório Final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Documentar o trabalho realizado, incluindo: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Resultados obtidos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Recomendações futuras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Projeto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Avaliar o que correu bem e o que pode ser melhorado: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Processo de desenvolvimento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Comunicação com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stakeholders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Gestão de recursos e prazos</a:t>
            </a:r>
          </a:p>
        </p:txBody>
      </p:sp>
    </p:spTree>
    <p:extLst>
      <p:ext uri="{BB962C8B-B14F-4D97-AF65-F5344CB8AC3E}">
        <p14:creationId xmlns:p14="http://schemas.microsoft.com/office/powerpoint/2010/main" val="322561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ifference between Deep Learning and Natural Language Processing?">
            <a:extLst>
              <a:ext uri="{FF2B5EF4-FFF2-40B4-BE49-F238E27FC236}">
                <a16:creationId xmlns:a16="http://schemas.microsoft.com/office/drawing/2014/main" id="{557216A9-40F4-65AC-2FFC-BE5FC99B3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r="-1"/>
          <a:stretch/>
        </p:blipFill>
        <p:spPr bwMode="auto">
          <a:xfrm>
            <a:off x="469234" y="3532342"/>
            <a:ext cx="2097028" cy="1459366"/>
          </a:xfrm>
          <a:prstGeom prst="round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1;p58">
            <a:hlinkClick r:id="rId3"/>
            <a:extLst>
              <a:ext uri="{FF2B5EF4-FFF2-40B4-BE49-F238E27FC236}">
                <a16:creationId xmlns:a16="http://schemas.microsoft.com/office/drawing/2014/main" id="{6090A44C-00AD-F918-FD5B-1339753F6E8D}"/>
              </a:ext>
            </a:extLst>
          </p:cNvPr>
          <p:cNvSpPr txBox="1">
            <a:spLocks/>
          </p:cNvSpPr>
          <p:nvPr/>
        </p:nvSpPr>
        <p:spPr>
          <a:xfrm>
            <a:off x="2811621" y="163279"/>
            <a:ext cx="3520758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800" b="1" dirty="0" err="1">
                <a:latin typeface="Redressed" panose="020B0604020202020204" charset="0"/>
              </a:rPr>
              <a:t>Onde</a:t>
            </a:r>
            <a:r>
              <a:rPr lang="en-US" sz="2800" b="1" dirty="0">
                <a:latin typeface="Redressed" panose="020B0604020202020204" charset="0"/>
              </a:rPr>
              <a:t> </a:t>
            </a:r>
            <a:r>
              <a:rPr lang="en-US" sz="2800" b="1" dirty="0" err="1">
                <a:latin typeface="Redressed" panose="020B0604020202020204" charset="0"/>
              </a:rPr>
              <a:t>entra</a:t>
            </a:r>
            <a:r>
              <a:rPr lang="en-US" sz="2800" b="1" dirty="0">
                <a:latin typeface="Redressed" panose="020B0604020202020204" charset="0"/>
              </a:rPr>
              <a:t> o NLP?</a:t>
            </a:r>
            <a:endParaRPr lang="pt-PT" sz="2800" b="1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157A2-B1F0-41E4-13A9-3C6298B5625E}"/>
              </a:ext>
            </a:extLst>
          </p:cNvPr>
          <p:cNvSpPr txBox="1"/>
          <p:nvPr/>
        </p:nvSpPr>
        <p:spPr>
          <a:xfrm>
            <a:off x="2711561" y="3811902"/>
            <a:ext cx="603609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b="1" dirty="0">
                <a:latin typeface="Livvic" pitchFamily="2" charset="0"/>
              </a:rPr>
              <a:t>NLP (Natural </a:t>
            </a:r>
            <a:r>
              <a:rPr lang="pt-PT" sz="1050" b="1" dirty="0" err="1">
                <a:latin typeface="Livvic" pitchFamily="2" charset="0"/>
              </a:rPr>
              <a:t>Language</a:t>
            </a:r>
            <a:r>
              <a:rPr lang="pt-PT" sz="1050" b="1" dirty="0">
                <a:latin typeface="Livvic" pitchFamily="2" charset="0"/>
              </a:rPr>
              <a:t> </a:t>
            </a:r>
            <a:r>
              <a:rPr lang="pt-PT" sz="1050" b="1" dirty="0" err="1">
                <a:latin typeface="Livvic" pitchFamily="2" charset="0"/>
              </a:rPr>
              <a:t>Processing</a:t>
            </a:r>
            <a:r>
              <a:rPr lang="pt-PT" sz="1050" b="1" dirty="0">
                <a:latin typeface="Livvic" pitchFamily="2" charset="0"/>
              </a:rPr>
              <a:t>)</a:t>
            </a:r>
            <a:r>
              <a:rPr lang="pt-PT" sz="1050" dirty="0">
                <a:latin typeface="Livvic" pitchFamily="2" charset="0"/>
              </a:rPr>
              <a:t>: Campo da IA focado em permitir que as máquinas compreendam, interpretem e gerem </a:t>
            </a:r>
            <a:r>
              <a:rPr lang="pt-PT" sz="1050" b="1" dirty="0">
                <a:latin typeface="Livvic" pitchFamily="2" charset="0"/>
              </a:rPr>
              <a:t>linguagem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humana</a:t>
            </a:r>
            <a:r>
              <a:rPr lang="pt-PT" sz="105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dirty="0">
                <a:latin typeface="Livvic" pitchFamily="2" charset="0"/>
              </a:rPr>
              <a:t>Envolve técnicas de </a:t>
            </a:r>
            <a:r>
              <a:rPr lang="pt-PT" sz="1050" b="1" dirty="0">
                <a:latin typeface="Livvic" pitchFamily="2" charset="0"/>
              </a:rPr>
              <a:t>ML</a:t>
            </a:r>
            <a:r>
              <a:rPr lang="pt-PT" sz="1050" dirty="0">
                <a:latin typeface="Livvic" pitchFamily="2" charset="0"/>
              </a:rPr>
              <a:t> e </a:t>
            </a:r>
            <a:r>
              <a:rPr lang="pt-PT" sz="1050" b="1" dirty="0">
                <a:latin typeface="Livvic" pitchFamily="2" charset="0"/>
              </a:rPr>
              <a:t>DL</a:t>
            </a:r>
            <a:r>
              <a:rPr lang="pt-PT" sz="105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b="1" dirty="0">
                <a:latin typeface="Livvic" pitchFamily="2" charset="0"/>
              </a:rPr>
              <a:t>Exemplos de aplicações</a:t>
            </a:r>
            <a:r>
              <a:rPr lang="pt-PT" sz="1050" dirty="0">
                <a:latin typeface="Livvic" pitchFamily="2" charset="0"/>
              </a:rPr>
              <a:t>: </a:t>
            </a:r>
            <a:r>
              <a:rPr lang="pt-PT" sz="1050" dirty="0" err="1">
                <a:latin typeface="Livvic" pitchFamily="2" charset="0"/>
              </a:rPr>
              <a:t>Chatbots</a:t>
            </a:r>
            <a:r>
              <a:rPr lang="pt-PT" sz="1050" dirty="0">
                <a:latin typeface="Livvic" pitchFamily="2" charset="0"/>
              </a:rPr>
              <a:t>, tradutores automáticos, análise de sentimentos, assistentes virtuais.</a:t>
            </a:r>
            <a:endParaRPr lang="en-US" sz="1050" dirty="0">
              <a:latin typeface="Livvic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5C499-DA5D-CF17-9019-80D49AD9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4" r="7384"/>
          <a:stretch/>
        </p:blipFill>
        <p:spPr>
          <a:xfrm>
            <a:off x="223876" y="842288"/>
            <a:ext cx="2587745" cy="2545148"/>
          </a:xfrm>
          <a:prstGeom prst="roundRect">
            <a:avLst>
              <a:gd name="adj" fmla="val 12857"/>
            </a:avLst>
          </a:prstGeom>
          <a:ln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9B373-DB1F-ED4A-7983-07724D9D3BE8}"/>
              </a:ext>
            </a:extLst>
          </p:cNvPr>
          <p:cNvSpPr txBox="1"/>
          <p:nvPr/>
        </p:nvSpPr>
        <p:spPr>
          <a:xfrm>
            <a:off x="2996731" y="883755"/>
            <a:ext cx="60360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latin typeface="Livvic" pitchFamily="2" charset="0"/>
              </a:rPr>
              <a:t>A </a:t>
            </a:r>
            <a:r>
              <a:rPr lang="pt-PT" sz="1100" b="1" dirty="0">
                <a:latin typeface="Livvic" pitchFamily="2" charset="0"/>
              </a:rPr>
              <a:t>Programação </a:t>
            </a:r>
            <a:r>
              <a:rPr lang="pt-PT" sz="1100" b="1" dirty="0" err="1">
                <a:latin typeface="Livvic" pitchFamily="2" charset="0"/>
              </a:rPr>
              <a:t>Neuro-Linguística</a:t>
            </a:r>
            <a:r>
              <a:rPr lang="pt-PT" sz="1100" b="1" dirty="0">
                <a:latin typeface="Livvic" pitchFamily="2" charset="0"/>
              </a:rPr>
              <a:t> (PNL) </a:t>
            </a:r>
            <a:r>
              <a:rPr lang="pt-PT" sz="1100" dirty="0">
                <a:latin typeface="Livvic" pitchFamily="2" charset="0"/>
              </a:rPr>
              <a:t>explora a forma como o </a:t>
            </a:r>
            <a:r>
              <a:rPr lang="pt-PT" sz="1100" b="1" dirty="0">
                <a:latin typeface="Livvic" pitchFamily="2" charset="0"/>
              </a:rPr>
              <a:t>cérebro (neuro),</a:t>
            </a:r>
            <a:r>
              <a:rPr lang="pt-PT" sz="1100" dirty="0">
                <a:latin typeface="Livvic" pitchFamily="2" charset="0"/>
              </a:rPr>
              <a:t> a </a:t>
            </a:r>
            <a:r>
              <a:rPr lang="pt-PT" sz="1100" b="1" dirty="0">
                <a:latin typeface="Livvic" pitchFamily="2" charset="0"/>
              </a:rPr>
              <a:t>linguagem (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)</a:t>
            </a:r>
            <a:r>
              <a:rPr lang="pt-PT" sz="1100" dirty="0">
                <a:latin typeface="Livvic" pitchFamily="2" charset="0"/>
              </a:rPr>
              <a:t> e os padrões de </a:t>
            </a:r>
            <a:r>
              <a:rPr lang="pt-PT" sz="1100" b="1" dirty="0">
                <a:latin typeface="Livvic" pitchFamily="2" charset="0"/>
              </a:rPr>
              <a:t>comportamento (</a:t>
            </a: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)</a:t>
            </a:r>
            <a:r>
              <a:rPr lang="pt-PT" sz="1100" dirty="0">
                <a:latin typeface="Livvic" pitchFamily="2" charset="0"/>
              </a:rPr>
              <a:t> interagem para influenciar a forma como </a:t>
            </a:r>
            <a:r>
              <a:rPr lang="pt-PT" sz="1100" b="1" dirty="0">
                <a:latin typeface="Livvic" pitchFamily="2" charset="0"/>
              </a:rPr>
              <a:t>pensamos</a:t>
            </a:r>
            <a:r>
              <a:rPr lang="pt-PT" sz="1100" dirty="0">
                <a:latin typeface="Livvic" pitchFamily="2" charset="0"/>
              </a:rPr>
              <a:t>, </a:t>
            </a:r>
            <a:r>
              <a:rPr lang="pt-PT" sz="1100" b="1" dirty="0">
                <a:latin typeface="Livvic" pitchFamily="2" charset="0"/>
              </a:rPr>
              <a:t>comunicamos</a:t>
            </a:r>
            <a:r>
              <a:rPr lang="pt-PT" sz="1100" dirty="0">
                <a:latin typeface="Livvic" pitchFamily="2" charset="0"/>
              </a:rPr>
              <a:t> e </a:t>
            </a:r>
            <a:r>
              <a:rPr lang="pt-PT" sz="1100" b="1" dirty="0">
                <a:latin typeface="Livvic" pitchFamily="2" charset="0"/>
              </a:rPr>
              <a:t>agimos</a:t>
            </a:r>
            <a:r>
              <a:rPr lang="pt-PT" sz="110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>
                <a:latin typeface="Livvic" pitchFamily="2" charset="0"/>
              </a:rPr>
              <a:t>Neuro</a:t>
            </a:r>
            <a:r>
              <a:rPr lang="pt-PT" sz="1100" dirty="0">
                <a:latin typeface="Livvic" pitchFamily="2" charset="0"/>
              </a:rPr>
              <a:t>: Refere-se à forma como processamos a informação através dos sentidos e do cérebro.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dirty="0">
                <a:latin typeface="Livvic" pitchFamily="2" charset="0"/>
              </a:rPr>
              <a:t>: Diz respeito à comunicação verbal e não-verbal que utilizamos para dar sentido ao mundo.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dirty="0">
                <a:latin typeface="Livvic" pitchFamily="2" charset="0"/>
              </a:rPr>
              <a:t>: Representa os padrões mentais e comportamentais que desenvolvemos ao longo da vida.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100" dirty="0">
              <a:latin typeface="Livvic" pitchFamily="2" charset="0"/>
            </a:endParaRPr>
          </a:p>
          <a:p>
            <a:pPr algn="ctr"/>
            <a:r>
              <a:rPr lang="pt-PT" sz="1100" b="1" dirty="0">
                <a:latin typeface="Livvic" pitchFamily="2" charset="0"/>
              </a:rPr>
              <a:t>Combinações chave:</a:t>
            </a:r>
          </a:p>
          <a:p>
            <a:r>
              <a:rPr lang="pt-PT" sz="1100" b="1" dirty="0">
                <a:latin typeface="Livvic" pitchFamily="2" charset="0"/>
              </a:rPr>
              <a:t>Neuro + 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Estratégias de pensamento</a:t>
            </a:r>
          </a:p>
          <a:p>
            <a:r>
              <a:rPr lang="pt-PT" sz="1100" b="1" dirty="0">
                <a:latin typeface="Livvic" pitchFamily="2" charset="0"/>
              </a:rPr>
              <a:t>Neuro + </a:t>
            </a: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Comportamentos automáticos</a:t>
            </a:r>
          </a:p>
          <a:p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 + 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Mapas mentais e formas de expressão</a:t>
            </a:r>
            <a:endParaRPr lang="en-US" sz="11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9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video and audio&#10;&#10;Description automatically generated with medium confidence">
            <a:extLst>
              <a:ext uri="{FF2B5EF4-FFF2-40B4-BE49-F238E27FC236}">
                <a16:creationId xmlns:a16="http://schemas.microsoft.com/office/drawing/2014/main" id="{7572ABE2-C7E2-2422-F3AA-71D8FC28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692150"/>
            <a:ext cx="5638799" cy="3759199"/>
          </a:xfrm>
          <a:prstGeom prst="roundRect">
            <a:avLst>
              <a:gd name="adj" fmla="val 852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34B33479-6C07-95F9-0129-861521C1C0DF}"/>
              </a:ext>
            </a:extLst>
          </p:cNvPr>
          <p:cNvSpPr txBox="1">
            <a:spLocks/>
          </p:cNvSpPr>
          <p:nvPr/>
        </p:nvSpPr>
        <p:spPr>
          <a:xfrm>
            <a:off x="980995" y="99060"/>
            <a:ext cx="7182009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800" b="1" dirty="0">
                <a:latin typeface="Redressed" panose="020B0604020202020204" charset="0"/>
              </a:rPr>
              <a:t>Aplicações do NLP em Diferentes Tipos de 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33A45-2B60-B60F-D8C9-E32C370BEAC6}"/>
              </a:ext>
            </a:extLst>
          </p:cNvPr>
          <p:cNvSpPr txBox="1"/>
          <p:nvPr/>
        </p:nvSpPr>
        <p:spPr>
          <a:xfrm>
            <a:off x="255111" y="1125199"/>
            <a:ext cx="2587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O </a:t>
            </a:r>
            <a:r>
              <a:rPr lang="pt-PT" b="1" dirty="0">
                <a:latin typeface="Livvic" pitchFamily="2" charset="0"/>
              </a:rPr>
              <a:t>NLP</a:t>
            </a:r>
            <a:r>
              <a:rPr lang="pt-PT" dirty="0">
                <a:latin typeface="Livvic" pitchFamily="2" charset="0"/>
              </a:rPr>
              <a:t> pode ser aplicado não só a </a:t>
            </a:r>
            <a:r>
              <a:rPr lang="pt-PT" b="1" dirty="0">
                <a:latin typeface="Livvic" pitchFamily="2" charset="0"/>
              </a:rPr>
              <a:t>texto escrito</a:t>
            </a:r>
            <a:r>
              <a:rPr lang="pt-PT" dirty="0">
                <a:latin typeface="Livvic" pitchFamily="2" charset="0"/>
              </a:rPr>
              <a:t>, mas também a </a:t>
            </a:r>
            <a:r>
              <a:rPr lang="pt-PT" b="1" dirty="0">
                <a:latin typeface="Livvic" pitchFamily="2" charset="0"/>
              </a:rPr>
              <a:t>áudio</a:t>
            </a:r>
            <a:r>
              <a:rPr lang="pt-PT" dirty="0">
                <a:latin typeface="Livvic" pitchFamily="2" charset="0"/>
              </a:rPr>
              <a:t>, </a:t>
            </a:r>
            <a:r>
              <a:rPr lang="pt-PT" b="1" dirty="0">
                <a:latin typeface="Livvic" pitchFamily="2" charset="0"/>
              </a:rPr>
              <a:t>vídeo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imagem</a:t>
            </a:r>
            <a:r>
              <a:rPr lang="pt-PT" dirty="0">
                <a:latin typeface="Livvic" pitchFamily="2" charset="0"/>
              </a:rPr>
              <a:t>, através da extração de linguagem e conteúdo verbal ou não verbal.</a:t>
            </a:r>
          </a:p>
          <a:p>
            <a:r>
              <a:rPr lang="pt-PT" dirty="0">
                <a:latin typeface="Livvic" pitchFamily="2" charset="0"/>
              </a:rPr>
              <a:t>Entre as aplicações mais comuns destacam-se: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Análise de sentimento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Extração de 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Tradução automática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Resumo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Entre outras.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1C49A-2187-C70A-25DB-27C2C5A9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92F6402B-E4FE-B1C0-7237-31B506C077A2}"/>
              </a:ext>
            </a:extLst>
          </p:cNvPr>
          <p:cNvSpPr txBox="1">
            <a:spLocks/>
          </p:cNvSpPr>
          <p:nvPr/>
        </p:nvSpPr>
        <p:spPr>
          <a:xfrm>
            <a:off x="980995" y="99060"/>
            <a:ext cx="7182009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3200" b="1" dirty="0" err="1">
                <a:latin typeface="Redressed" panose="020B0604020202020204" charset="0"/>
              </a:rPr>
              <a:t>Large</a:t>
            </a:r>
            <a:r>
              <a:rPr lang="pt-PT" sz="3200" b="1" dirty="0">
                <a:latin typeface="Redressed" panose="020B0604020202020204" charset="0"/>
              </a:rPr>
              <a:t> </a:t>
            </a:r>
            <a:r>
              <a:rPr lang="pt-PT" sz="3200" b="1" dirty="0" err="1">
                <a:latin typeface="Redressed" panose="020B0604020202020204" charset="0"/>
              </a:rPr>
              <a:t>Language</a:t>
            </a:r>
            <a:r>
              <a:rPr lang="pt-PT" sz="3200" b="1" dirty="0">
                <a:latin typeface="Redressed" panose="020B0604020202020204" charset="0"/>
              </a:rPr>
              <a:t> </a:t>
            </a:r>
            <a:r>
              <a:rPr lang="pt-PT" sz="3200" b="1" dirty="0" err="1">
                <a:latin typeface="Redressed" panose="020B0604020202020204" charset="0"/>
              </a:rPr>
              <a:t>Models</a:t>
            </a:r>
            <a:r>
              <a:rPr lang="pt-PT" sz="3200" b="1" dirty="0">
                <a:latin typeface="Redressed" panose="020B0604020202020204" charset="0"/>
              </a:rPr>
              <a:t> (</a:t>
            </a:r>
            <a:r>
              <a:rPr lang="pt-PT" sz="3200" b="1" dirty="0" err="1">
                <a:latin typeface="Redressed" panose="020B0604020202020204" charset="0"/>
              </a:rPr>
              <a:t>LLMs</a:t>
            </a:r>
            <a:r>
              <a:rPr lang="pt-PT" sz="3200" b="1" dirty="0">
                <a:latin typeface="Redressed" panose="020B0604020202020204" charset="0"/>
              </a:rPr>
              <a:t>)</a:t>
            </a:r>
            <a:endParaRPr lang="pt-PT" sz="3200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A8C7C-1C8C-ACFA-4EFE-91B07F8AE88D}"/>
              </a:ext>
            </a:extLst>
          </p:cNvPr>
          <p:cNvSpPr txBox="1"/>
          <p:nvPr/>
        </p:nvSpPr>
        <p:spPr>
          <a:xfrm>
            <a:off x="255111" y="681854"/>
            <a:ext cx="42002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Modelos de </a:t>
            </a:r>
            <a:r>
              <a:rPr lang="pt-PT" b="1" dirty="0" err="1">
                <a:latin typeface="Livvic" pitchFamily="2" charset="0"/>
              </a:rPr>
              <a:t>deep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dirty="0">
                <a:latin typeface="Livvic" pitchFamily="2" charset="0"/>
              </a:rPr>
              <a:t> treinados para processar e gerar linguagem humana.</a:t>
            </a:r>
          </a:p>
          <a:p>
            <a:r>
              <a:rPr lang="pt-PT" dirty="0">
                <a:latin typeface="Livvic" pitchFamily="2" charset="0"/>
              </a:rPr>
              <a:t>Baseiam-se em arquiteturas </a:t>
            </a:r>
            <a:r>
              <a:rPr lang="pt-PT" b="1" dirty="0" err="1">
                <a:latin typeface="Livvic" pitchFamily="2" charset="0"/>
              </a:rPr>
              <a:t>transformers</a:t>
            </a:r>
            <a:r>
              <a:rPr lang="pt-PT" dirty="0">
                <a:latin typeface="Livvic" pitchFamily="2" charset="0"/>
              </a:rPr>
              <a:t> (</a:t>
            </a:r>
            <a:r>
              <a:rPr lang="pt-PT" dirty="0" err="1">
                <a:latin typeface="Livvic" pitchFamily="2" charset="0"/>
              </a:rPr>
              <a:t>ex</a:t>
            </a:r>
            <a:r>
              <a:rPr lang="pt-PT" dirty="0">
                <a:latin typeface="Livvic" pitchFamily="2" charset="0"/>
              </a:rPr>
              <a:t>: GPT, BERT), capazes de capturar contextos complexos em texto.</a:t>
            </a:r>
          </a:p>
          <a:p>
            <a:r>
              <a:rPr lang="pt-PT" dirty="0">
                <a:latin typeface="Livvic" pitchFamily="2" charset="0"/>
              </a:rPr>
              <a:t>Treinados com </a:t>
            </a:r>
            <a:r>
              <a:rPr lang="pt-PT" b="1" dirty="0">
                <a:latin typeface="Livvic" pitchFamily="2" charset="0"/>
              </a:rPr>
              <a:t>quantidades massivas de dados</a:t>
            </a:r>
            <a:r>
              <a:rPr lang="pt-PT" dirty="0">
                <a:latin typeface="Livvic" pitchFamily="2" charset="0"/>
              </a:rPr>
              <a:t> (livros, artigos, código, etc.).</a:t>
            </a:r>
          </a:p>
          <a:p>
            <a:endParaRPr lang="pt-PT" dirty="0">
              <a:latin typeface="Livvic" pitchFamily="2" charset="0"/>
            </a:endParaRP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/>
              <a:t>Como se relacionam com NLP, ML e AI?</a:t>
            </a:r>
            <a:endParaRPr lang="pt-PT" dirty="0"/>
          </a:p>
          <a:p>
            <a:r>
              <a:rPr lang="pt-PT" b="1" dirty="0"/>
              <a:t>AI</a:t>
            </a:r>
            <a:r>
              <a:rPr lang="pt-PT" dirty="0"/>
              <a:t> &gt; </a:t>
            </a:r>
            <a:r>
              <a:rPr lang="pt-PT" b="1" dirty="0"/>
              <a:t>ML</a:t>
            </a:r>
            <a:r>
              <a:rPr lang="pt-PT" dirty="0"/>
              <a:t> &gt; </a:t>
            </a:r>
            <a:r>
              <a:rPr lang="pt-PT" b="1" dirty="0" err="1"/>
              <a:t>Deep</a:t>
            </a:r>
            <a:r>
              <a:rPr lang="pt-PT" b="1" dirty="0"/>
              <a:t> </a:t>
            </a:r>
            <a:r>
              <a:rPr lang="pt-PT" b="1" dirty="0" err="1"/>
              <a:t>Learning</a:t>
            </a:r>
            <a:r>
              <a:rPr lang="pt-PT" dirty="0"/>
              <a:t> &gt; </a:t>
            </a:r>
            <a:r>
              <a:rPr lang="pt-PT" b="1" dirty="0"/>
              <a:t>NLP</a:t>
            </a:r>
            <a:r>
              <a:rPr lang="pt-PT" dirty="0"/>
              <a:t> &gt; </a:t>
            </a:r>
            <a:r>
              <a:rPr lang="pt-PT" b="1" dirty="0" err="1"/>
              <a:t>LLMs</a:t>
            </a:r>
            <a:endParaRPr lang="pt-PT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dirty="0" err="1"/>
              <a:t>LLMs</a:t>
            </a:r>
            <a:r>
              <a:rPr lang="pt-PT" dirty="0"/>
              <a:t> são uma aplicação avançada de NLP, que por sua vez depende de técnicas de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Limitações</a:t>
            </a:r>
            <a:r>
              <a:rPr lang="pt-PT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/>
              <a:t>Podem alucinar (gerar informações incorretas).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/>
              <a:t>Não têm "consciência" ou entendimento humano.</a:t>
            </a:r>
          </a:p>
          <a:p>
            <a:endParaRPr lang="pt-PT" dirty="0">
              <a:latin typeface="Livvic" pitchFamily="2" charset="0"/>
            </a:endParaRPr>
          </a:p>
        </p:txBody>
      </p:sp>
      <p:pic>
        <p:nvPicPr>
          <p:cNvPr id="1026" name="Picture 2" descr="Evolution of LLM: Illustrating the interplay and overlap | Download  Scientific Diagram">
            <a:extLst>
              <a:ext uri="{FF2B5EF4-FFF2-40B4-BE49-F238E27FC236}">
                <a16:creationId xmlns:a16="http://schemas.microsoft.com/office/drawing/2014/main" id="{A0EC7A8B-1842-E454-B5EE-4DBCBADF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43" y="863514"/>
            <a:ext cx="3888619" cy="372424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4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2177-C0AF-0E52-3F6D-D8358F8B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Evolution of Large Language Models: Unveiling the Latest Advancements  in LLMs | by Shikhar Bajpai | Medium">
            <a:extLst>
              <a:ext uri="{FF2B5EF4-FFF2-40B4-BE49-F238E27FC236}">
                <a16:creationId xmlns:a16="http://schemas.microsoft.com/office/drawing/2014/main" id="{E0D02355-F5F4-10F4-C67E-DE30635C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5" y="48259"/>
            <a:ext cx="7182009" cy="4928979"/>
          </a:xfrm>
          <a:prstGeom prst="roundRect">
            <a:avLst>
              <a:gd name="adj" fmla="val 373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4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3234BE3-753D-1686-E36F-0C628013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>
            <a:extLst>
              <a:ext uri="{FF2B5EF4-FFF2-40B4-BE49-F238E27FC236}">
                <a16:creationId xmlns:a16="http://schemas.microsoft.com/office/drawing/2014/main" id="{5A920BDF-4D0D-1C0C-1FF2-7AD7F46B8C90}"/>
              </a:ext>
            </a:extLst>
          </p:cNvPr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>
            <a:extLst>
              <a:ext uri="{FF2B5EF4-FFF2-40B4-BE49-F238E27FC236}">
                <a16:creationId xmlns:a16="http://schemas.microsoft.com/office/drawing/2014/main" id="{24E81134-E556-6CEF-4333-9131C973FA42}"/>
              </a:ext>
            </a:extLst>
          </p:cNvPr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>
            <a:extLst>
              <a:ext uri="{FF2B5EF4-FFF2-40B4-BE49-F238E27FC236}">
                <a16:creationId xmlns:a16="http://schemas.microsoft.com/office/drawing/2014/main" id="{05FEA54F-9367-155B-550E-6D21AAD17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2450" y="837799"/>
            <a:ext cx="44457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Crisp-dm</a:t>
            </a:r>
            <a:endParaRPr dirty="0"/>
          </a:p>
        </p:txBody>
      </p:sp>
      <p:sp>
        <p:nvSpPr>
          <p:cNvPr id="1318" name="Google Shape;1318;p72">
            <a:extLst>
              <a:ext uri="{FF2B5EF4-FFF2-40B4-BE49-F238E27FC236}">
                <a16:creationId xmlns:a16="http://schemas.microsoft.com/office/drawing/2014/main" id="{088E47BB-E7B6-5D58-B386-7744F144E5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2450" y="1889825"/>
            <a:ext cx="4244234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Cross-</a:t>
            </a:r>
            <a:r>
              <a:rPr lang="pt-PT" b="1" dirty="0" err="1"/>
              <a:t>Industry</a:t>
            </a:r>
            <a:r>
              <a:rPr lang="pt-PT" b="1" dirty="0"/>
              <a:t> Standard </a:t>
            </a:r>
            <a:r>
              <a:rPr lang="pt-PT" b="1" dirty="0" err="1"/>
              <a:t>Process</a:t>
            </a:r>
            <a:r>
              <a:rPr lang="pt-PT" b="1" dirty="0"/>
              <a:t> for Data </a:t>
            </a:r>
            <a:r>
              <a:rPr lang="pt-PT" b="1" dirty="0" err="1"/>
              <a:t>Mining</a:t>
            </a:r>
            <a:endParaRPr b="1" dirty="0"/>
          </a:p>
        </p:txBody>
      </p:sp>
      <p:sp>
        <p:nvSpPr>
          <p:cNvPr id="1319" name="Google Shape;1319;p72">
            <a:extLst>
              <a:ext uri="{FF2B5EF4-FFF2-40B4-BE49-F238E27FC236}">
                <a16:creationId xmlns:a16="http://schemas.microsoft.com/office/drawing/2014/main" id="{D6FE717B-4899-B6A6-52F8-E260C1F248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>
            <a:extLst>
              <a:ext uri="{FF2B5EF4-FFF2-40B4-BE49-F238E27FC236}">
                <a16:creationId xmlns:a16="http://schemas.microsoft.com/office/drawing/2014/main" id="{FAE6446D-1AC7-2E0D-585E-4F8B9D3BB6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8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Props1.xml><?xml version="1.0" encoding="utf-8"?>
<ds:datastoreItem xmlns:ds="http://schemas.openxmlformats.org/officeDocument/2006/customXml" ds:itemID="{5FBDAB3D-7C4C-4654-8F0D-D4A5753BFA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4DBCA0-4CB7-4DE0-B546-DE40C9636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320658-45b1-444d-b7a9-3efd9c437958"/>
    <ds:schemaRef ds:uri="3f59f02c-74f8-4e70-b149-5783d454d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460862-C726-4C02-8F01-FF7871BA2EF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e5320658-45b1-444d-b7a9-3efd9c437958"/>
    <ds:schemaRef ds:uri="http://purl.org/dc/elements/1.1/"/>
    <ds:schemaRef ds:uri="http://schemas.microsoft.com/office/2006/metadata/properties"/>
    <ds:schemaRef ds:uri="http://schemas.microsoft.com/office/infopath/2007/PartnerControls"/>
    <ds:schemaRef ds:uri="3f59f02c-74f8-4e70-b149-5783d454d21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4440</Words>
  <Application>Microsoft Office PowerPoint</Application>
  <PresentationFormat>On-screen Show (16:9)</PresentationFormat>
  <Paragraphs>503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Livvic Light</vt:lpstr>
      <vt:lpstr>Livvic</vt:lpstr>
      <vt:lpstr>Arial</vt:lpstr>
      <vt:lpstr>Redressed</vt:lpstr>
      <vt:lpstr>Papyrus History Lesson XL by Slidesgo</vt:lpstr>
      <vt:lpstr>AULA IV</vt:lpstr>
      <vt:lpstr>O que é a inteligência Artificial e NLP?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Crisp-dm</vt:lpstr>
      <vt:lpstr>CRISP-DM</vt:lpstr>
      <vt:lpstr>CRISP-DM: Uma metodologia estruturada para projetos de Machine Learning</vt:lpstr>
      <vt:lpstr>Business Understanding</vt:lpstr>
      <vt:lpstr>Business Understanding</vt:lpstr>
      <vt:lpstr>Data Understanding</vt:lpstr>
      <vt:lpstr>Data Preparation</vt:lpstr>
      <vt:lpstr>Data Preparation</vt:lpstr>
      <vt:lpstr>Data Preparation</vt:lpstr>
      <vt:lpstr>Data Preparation</vt:lpstr>
      <vt:lpstr>PowerPoint Presentation</vt:lpstr>
      <vt:lpstr>PowerPoint Presentation</vt:lpstr>
      <vt:lpstr>Tratamento de Negações em NLP</vt:lpstr>
      <vt:lpstr>Tratamento de Negações em NLP</vt:lpstr>
      <vt:lpstr>TF-IDF (Term Frequency-Inverse Document Frequency)</vt:lpstr>
      <vt:lpstr>TF-IDF (Term Frequency-Inverse Document Frequency)</vt:lpstr>
      <vt:lpstr>Divisão dos dados para os modelos</vt:lpstr>
      <vt:lpstr>Data Preparation</vt:lpstr>
      <vt:lpstr>Modelling</vt:lpstr>
      <vt:lpstr>Baseline Model em NLP</vt:lpstr>
      <vt:lpstr>Léxicos de Sentimento</vt:lpstr>
      <vt:lpstr>Modelling</vt:lpstr>
      <vt:lpstr>Supervised Learning</vt:lpstr>
      <vt:lpstr>Classification Supervised Learning</vt:lpstr>
      <vt:lpstr>Classification Supervised Learning</vt:lpstr>
      <vt:lpstr>Classification Supervised Learning</vt:lpstr>
      <vt:lpstr>Classification Supervised Learning</vt:lpstr>
      <vt:lpstr>Classification Supervised Learning</vt:lpstr>
      <vt:lpstr>Redes Neuronais Artificiais</vt:lpstr>
      <vt:lpstr>Redes Neuronais Artificiais - GRU</vt:lpstr>
      <vt:lpstr>Modelling</vt:lpstr>
      <vt:lpstr>Evaluation</vt:lpstr>
      <vt:lpstr>Métricas de Regressão</vt:lpstr>
      <vt:lpstr>Métricas de Classificação</vt:lpstr>
      <vt:lpstr>Cuidados a ter na leitura das métricas!</vt:lpstr>
      <vt:lpstr>Evaluation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2025-07-25T01:31:41Z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